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21" r:id="rId2"/>
    <p:sldId id="411" r:id="rId3"/>
    <p:sldId id="382" r:id="rId4"/>
    <p:sldId id="412" r:id="rId5"/>
    <p:sldId id="414" r:id="rId6"/>
    <p:sldId id="413" r:id="rId7"/>
    <p:sldId id="416" r:id="rId8"/>
    <p:sldId id="415" r:id="rId9"/>
    <p:sldId id="417" r:id="rId10"/>
    <p:sldId id="419" r:id="rId11"/>
    <p:sldId id="420" r:id="rId12"/>
    <p:sldId id="418" r:id="rId13"/>
    <p:sldId id="421" r:id="rId14"/>
    <p:sldId id="422" r:id="rId15"/>
    <p:sldId id="423" r:id="rId16"/>
    <p:sldId id="424" r:id="rId17"/>
    <p:sldId id="425" r:id="rId18"/>
    <p:sldId id="426" r:id="rId19"/>
    <p:sldId id="427" r:id="rId20"/>
    <p:sldId id="428" r:id="rId21"/>
    <p:sldId id="429" r:id="rId22"/>
    <p:sldId id="430" r:id="rId23"/>
    <p:sldId id="431" r:id="rId24"/>
    <p:sldId id="432" r:id="rId25"/>
    <p:sldId id="434" r:id="rId26"/>
    <p:sldId id="433" r:id="rId27"/>
    <p:sldId id="435" r:id="rId28"/>
    <p:sldId id="437" r:id="rId29"/>
    <p:sldId id="440" r:id="rId30"/>
    <p:sldId id="438" r:id="rId31"/>
    <p:sldId id="439" r:id="rId32"/>
    <p:sldId id="443" r:id="rId33"/>
    <p:sldId id="442" r:id="rId34"/>
    <p:sldId id="441" r:id="rId35"/>
    <p:sldId id="444" r:id="rId36"/>
    <p:sldId id="445" r:id="rId37"/>
    <p:sldId id="446" r:id="rId38"/>
    <p:sldId id="448" r:id="rId39"/>
    <p:sldId id="447" r:id="rId40"/>
    <p:sldId id="449" r:id="rId41"/>
    <p:sldId id="451" r:id="rId42"/>
    <p:sldId id="450" r:id="rId43"/>
    <p:sldId id="452" r:id="rId44"/>
    <p:sldId id="454" r:id="rId45"/>
    <p:sldId id="455" r:id="rId46"/>
    <p:sldId id="457" r:id="rId47"/>
    <p:sldId id="456" r:id="rId48"/>
    <p:sldId id="458" r:id="rId49"/>
    <p:sldId id="459" r:id="rId50"/>
    <p:sldId id="460" r:id="rId51"/>
    <p:sldId id="461" r:id="rId52"/>
    <p:sldId id="462" r:id="rId53"/>
    <p:sldId id="463" r:id="rId54"/>
    <p:sldId id="464" r:id="rId55"/>
    <p:sldId id="465" r:id="rId56"/>
    <p:sldId id="466" r:id="rId57"/>
    <p:sldId id="467" r:id="rId58"/>
    <p:sldId id="468" r:id="rId59"/>
    <p:sldId id="470" r:id="rId60"/>
    <p:sldId id="469" r:id="rId61"/>
    <p:sldId id="471" r:id="rId62"/>
  </p:sldIdLst>
  <p:sldSz cx="12192000" cy="6858000"/>
  <p:notesSz cx="6858000" cy="9144000"/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D0D0"/>
    <a:srgbClr val="9F604C"/>
    <a:srgbClr val="D8816A"/>
    <a:srgbClr val="FBF6F4"/>
    <a:srgbClr val="B5C9C7"/>
    <a:srgbClr val="1E315F"/>
    <a:srgbClr val="A1C5DA"/>
    <a:srgbClr val="224AAF"/>
    <a:srgbClr val="A8828A"/>
    <a:srgbClr val="EAC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96" autoAdjust="0"/>
  </p:normalViewPr>
  <p:slideViewPr>
    <p:cSldViewPr snapToGrid="0">
      <p:cViewPr>
        <p:scale>
          <a:sx n="90" d="100"/>
          <a:sy n="90" d="100"/>
        </p:scale>
        <p:origin x="-1314" y="-5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8C2D0-6731-4BCC-A5F4-AE7B812F1F9B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A1EC7-69F3-4752-BC1B-FA5AEE4D79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743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3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3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3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3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643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3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21C01A3-2B17-42C2-B2AB-3BA4A4D96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842E8ECF-3B43-46D6-AB7B-4207F2CB0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3B5F52A-E4D4-4CCF-895D-E399B4B7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7A66131-1239-4F15-B5D8-0A60D4DA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EE63D02-E87B-4BC2-8838-04E5DFD82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31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33FFF4-8822-4EC6-91C5-592B4AF6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15A7ABDA-2BF9-4595-93BF-AC19BE026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F61A383-289D-4AA6-8720-70381A93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64B99AB-E02F-4370-A46D-E746FB843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0397FA9-1C31-49E8-8E4A-EB0365F8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61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70B12B52-0449-4D17-9DF0-A2C9907EBA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539CF671-0729-4308-82D8-6584F61BD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0B1E13E-DB4C-422A-91E6-64376045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52250F8-8F16-4146-B9B6-C2D7EB991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B388A13-0C65-453D-AA2D-095246DD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0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5B718DA3-CFD8-42DD-B818-ED96C11E0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2DBC261C-2B79-4B70-90A5-CBB0FD8C1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C49D3B3D-8401-41AF-BB0A-EEA5621D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342637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FCC1D15-A178-45C6-8CD6-049345CB7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441EF2E-FB60-4E0A-9925-BC56FAFF1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8B2ACAF-C2EF-4003-9787-22918D029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D0FAA0D9-B6D4-432A-946B-7C9C2BAF9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D3BB19F-EB0B-41B6-BF7B-7B0710B8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04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B8DEBD-0F09-489C-B07E-EA2DA6FB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5E43F65-36A2-464C-B26F-BD6830892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9F660A4-EA24-4117-B830-EE536BA77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3E70239-6D1D-4FCB-92FD-3208A4C0D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885CF27-8A22-45A9-8901-65A0D78C4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69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C6B2181-DF1E-4F40-8717-66713B0A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8783D72-AD91-4D0B-917F-1957EA24D0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1CE9E5C5-30C5-4279-8683-55A11A176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12A7406-43BE-4D28-B999-44FD5DCA6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F9A2F19-85F2-44F7-95FE-D384AA7B6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8DE3942-455B-42E1-BC64-D58DF36C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52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4D5E86E-16F9-4057-BA4D-1D584352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109EF540-87F4-41D2-BF37-76FCC8244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493A934-5880-4708-A377-E4A2C6C7F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81CFE967-BBC0-42C1-96B0-CDBECC011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BD9EAF25-2464-4E7E-8768-A2AB4D689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7C3F2322-2429-45A8-88C6-E18888867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62C74DDF-59FA-4A2E-8B50-6A8F359B6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816C8725-9089-4B12-8C24-9E9E193E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2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D11891A-96EA-4630-92CC-15A5EE81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5B718DA3-CFD8-42DD-B818-ED96C11E0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2DBC261C-2B79-4B70-90A5-CBB0FD8C1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C49D3B3D-8401-41AF-BB0A-EEA5621D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169315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5C4A452B-5B81-4183-A81D-D0FEAE4E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A4A28C00-2ADC-4951-A78C-98D228E8C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6B3BA73-01A1-4786-8B31-6AF8F1A6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09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90E0ADA-6C3C-45A4-AD50-1CBA3CF0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26CB4D3-02CC-4088-968F-3394D4A61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54994CCD-7E65-4BA7-815F-09CAC3E66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F15D9D25-347F-4782-827C-3111C2D6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36123361-55B9-4371-9136-F3707B373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646F9824-C005-4544-9CB0-F3608A71A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76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CF3FBEA-D66C-42C6-AD4C-0EDFFB6A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6348F391-9BA7-4A95-B432-5D966F12A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35D15865-D200-4431-A3C2-8290F12C6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6BCCE7B4-6832-4786-B227-AD37CB5FD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517687A-387A-4CFB-9E07-2FD17B501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6C94BDD5-BC71-4AA3-B078-B974C8514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23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A84F4179-65E6-4EAF-B082-FF2FFE99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A8828CF-61DD-41B5-AB93-3A4FE7E2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83162D6-3DB6-4E67-BDA1-CA9633AD8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1C216AF-C200-4FFC-947B-22402ACC7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523219A-4262-4D16-B41C-F297F7D27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301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&#12304;&#20363;5.5&#12305;%20&#22996;&#25176;&#31034;&#20363;.txt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&#12304;&#20363;5.6&#12305;%20&#37319;&#29992;&#20256;&#32479;&#20989;&#25968;&#35843;&#29992;&#26041;&#24335;.tx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&#12304;&#20363;5.7&#12305;%20&#29992;&#22996;&#25176;&#37325;&#26032;&#23454;&#29616;&#8220;&#25991;&#23383;&#25220;&#20889;&#21592;&#8221;&#23567;&#31243;&#24207;.txt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&#12304;&#20363;5.8&#12305;%20&#22810;&#25773;&#31034;&#20363;.txt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&#12304;&#20363;5.1&#12305;%20IEnumerable%20&#33258;&#23450;&#20041;&#38598;&#21512;&#31034;&#20363;.t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&#12304;&#20363;5.9&#12305;%20&#20107;&#20214;&#31034;&#20363;.txt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2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4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&#12304;&#20363;5.2&#12305;%20Stack&#31867;&#30340;&#29992;&#27861;&#31034;&#20363;.txt" TargetMode="Externa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&#12304;&#20363;5.13&#12305;%20&#21033;&#29992;&#27867;&#22411;&#35774;&#35745;&#19968;&#20010;&#31616;&#21333;&#30340;&#32489;&#28857;&#35745;&#31639;&#22120;.txt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&#12304;&#20363;5.3&#12305;%20&#32034;&#24341;&#22120;&#31034;&#20363;.txt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&#12304;&#20363;5.4&#12305;%20&#21253;&#21547;&#35745;&#31639;&#21644;&#25511;&#21046;&#20195;&#30721;&#30340;&#32034;&#24341;&#22120;.txt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>
            <a:extLst>
              <a:ext uri="{FF2B5EF4-FFF2-40B4-BE49-F238E27FC236}">
                <a16:creationId xmlns:a16="http://schemas.microsoft.com/office/drawing/2014/main" xmlns="" id="{E454A14A-DF0E-4445-8CD2-326CD300BC41}"/>
              </a:ext>
            </a:extLst>
          </p:cNvPr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xmlns="" id="{1C6C7268-3861-45A6-86FA-71E006048B9C}"/>
              </a:ext>
            </a:extLst>
          </p:cNvPr>
          <p:cNvSpPr/>
          <p:nvPr/>
        </p:nvSpPr>
        <p:spPr>
          <a:xfrm>
            <a:off x="5014826" y="50523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xmlns="" id="{2111C09F-E485-44FB-9EF6-69D92FA680B7}"/>
              </a:ext>
            </a:extLst>
          </p:cNvPr>
          <p:cNvSpPr/>
          <p:nvPr/>
        </p:nvSpPr>
        <p:spPr>
          <a:xfrm>
            <a:off x="-2329559" y="581188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xmlns="" id="{266B75BD-CD20-42F9-B28E-3CA091EC3624}"/>
              </a:ext>
            </a:extLst>
          </p:cNvPr>
          <p:cNvSpPr/>
          <p:nvPr/>
        </p:nvSpPr>
        <p:spPr>
          <a:xfrm>
            <a:off x="3509027" y="52201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xmlns="" id="{ECED6D48-85E6-46CE-97FD-68CE162E9647}"/>
              </a:ext>
            </a:extLst>
          </p:cNvPr>
          <p:cNvSpPr/>
          <p:nvPr/>
        </p:nvSpPr>
        <p:spPr>
          <a:xfrm>
            <a:off x="5665700" y="53158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xmlns="" id="{A31109DC-7942-4526-A6FD-DF09A709C96B}"/>
              </a:ext>
            </a:extLst>
          </p:cNvPr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xmlns="" id="{5B7B1344-B96B-4FB8-BF3F-93FE3BFD7F60}"/>
              </a:ext>
            </a:extLst>
          </p:cNvPr>
          <p:cNvSpPr/>
          <p:nvPr/>
        </p:nvSpPr>
        <p:spPr>
          <a:xfrm>
            <a:off x="8114600" y="50464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xmlns="" id="{16466671-9A61-40C3-BE76-E4A8FEFFCAB4}"/>
              </a:ext>
            </a:extLst>
          </p:cNvPr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xmlns="" id="{0C2F4BC4-D648-4C72-B5C8-2C0C48138723}"/>
              </a:ext>
            </a:extLst>
          </p:cNvPr>
          <p:cNvSpPr/>
          <p:nvPr/>
        </p:nvSpPr>
        <p:spPr>
          <a:xfrm>
            <a:off x="2840051" y="66070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xmlns="" id="{1F8C59A1-7467-4D4B-898A-9639C5C05CD9}"/>
              </a:ext>
            </a:extLst>
          </p:cNvPr>
          <p:cNvSpPr/>
          <p:nvPr/>
        </p:nvSpPr>
        <p:spPr>
          <a:xfrm>
            <a:off x="4741424" y="6548959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xmlns="" id="{40692ED0-622E-41B6-8F9C-E44AB9DC6359}"/>
              </a:ext>
            </a:extLst>
          </p:cNvPr>
          <p:cNvSpPr/>
          <p:nvPr/>
        </p:nvSpPr>
        <p:spPr>
          <a:xfrm>
            <a:off x="3754453" y="670861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xmlns="" id="{3EE82FC0-640C-4C31-A2F3-1D9F84C31055}"/>
              </a:ext>
            </a:extLst>
          </p:cNvPr>
          <p:cNvSpPr/>
          <p:nvPr/>
        </p:nvSpPr>
        <p:spPr>
          <a:xfrm>
            <a:off x="5892586" y="435198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xmlns="" id="{7EC0559B-C82D-449B-A9F4-5B764AC7D4AA}"/>
              </a:ext>
            </a:extLst>
          </p:cNvPr>
          <p:cNvSpPr/>
          <p:nvPr/>
        </p:nvSpPr>
        <p:spPr>
          <a:xfrm>
            <a:off x="6533843" y="446495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xmlns="" id="{1ADA4A7C-7325-40CF-90F8-8D2DC3DF73F0}"/>
              </a:ext>
            </a:extLst>
          </p:cNvPr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xmlns="" id="{B2EDD5EE-FAD6-4F11-87ED-E5266AF8CB0E}"/>
              </a:ext>
            </a:extLst>
          </p:cNvPr>
          <p:cNvSpPr/>
          <p:nvPr/>
        </p:nvSpPr>
        <p:spPr>
          <a:xfrm>
            <a:off x="5291569" y="484901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xmlns="" id="{B5FE4FE4-98FC-47F5-81F2-5AD828FF1D35}"/>
              </a:ext>
            </a:extLst>
          </p:cNvPr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xmlns="" id="{F0BEE6EC-3EBF-4E4C-8BF2-2D3627D31043}"/>
              </a:ext>
            </a:extLst>
          </p:cNvPr>
          <p:cNvSpPr/>
          <p:nvPr/>
        </p:nvSpPr>
        <p:spPr>
          <a:xfrm>
            <a:off x="7422754" y="48603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xmlns="" id="{A424C1BE-7407-4867-8FD1-FC5D5B41B838}"/>
              </a:ext>
            </a:extLst>
          </p:cNvPr>
          <p:cNvSpPr/>
          <p:nvPr/>
        </p:nvSpPr>
        <p:spPr>
          <a:xfrm>
            <a:off x="-2770520" y="543350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xmlns="" id="{D7F7EBA4-C847-4B22-A29C-FEDE07EA31ED}"/>
              </a:ext>
            </a:extLst>
          </p:cNvPr>
          <p:cNvSpPr/>
          <p:nvPr/>
        </p:nvSpPr>
        <p:spPr>
          <a:xfrm>
            <a:off x="4109224" y="45023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xmlns="" id="{AD2932D7-DF3F-4028-BD29-5B7122C77A67}"/>
              </a:ext>
            </a:extLst>
          </p:cNvPr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xmlns="" id="{824770F2-32E7-41C7-A8FF-F3F32BDFE156}"/>
              </a:ext>
            </a:extLst>
          </p:cNvPr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xmlns="" id="{614F989B-82F5-451A-B290-078397AFEDCD}"/>
              </a:ext>
            </a:extLst>
          </p:cNvPr>
          <p:cNvSpPr/>
          <p:nvPr/>
        </p:nvSpPr>
        <p:spPr>
          <a:xfrm>
            <a:off x="4109224" y="5092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xmlns="" id="{7880692A-1195-4C95-82B7-8C8ED36D27E6}"/>
              </a:ext>
            </a:extLst>
          </p:cNvPr>
          <p:cNvSpPr/>
          <p:nvPr/>
        </p:nvSpPr>
        <p:spPr>
          <a:xfrm>
            <a:off x="3126439" y="67236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xmlns="" id="{448D81D1-1445-4709-9708-325D9B7C3523}"/>
              </a:ext>
            </a:extLst>
          </p:cNvPr>
          <p:cNvSpPr/>
          <p:nvPr/>
        </p:nvSpPr>
        <p:spPr>
          <a:xfrm>
            <a:off x="6672188" y="49168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xmlns="" id="{3CC23FB4-C1DD-46ED-B0BD-DC21B57978C2}"/>
              </a:ext>
            </a:extLst>
          </p:cNvPr>
          <p:cNvSpPr/>
          <p:nvPr/>
        </p:nvSpPr>
        <p:spPr>
          <a:xfrm>
            <a:off x="5588727" y="490045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xmlns="" id="{BA72ECAC-CA83-43A0-8C4A-54514C224069}"/>
              </a:ext>
            </a:extLst>
          </p:cNvPr>
          <p:cNvSpPr/>
          <p:nvPr/>
        </p:nvSpPr>
        <p:spPr>
          <a:xfrm>
            <a:off x="4644849" y="453278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xmlns="" id="{4D553033-A2EE-4F15-BF17-2246DC43015A}"/>
              </a:ext>
            </a:extLst>
          </p:cNvPr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xmlns="" id="{FD825353-9805-4F5B-BCE5-B21AFD1225B0}"/>
              </a:ext>
            </a:extLst>
          </p:cNvPr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xmlns="" id="{BBFB204B-BF1C-4E5F-AB82-136CCF672E31}"/>
              </a:ext>
            </a:extLst>
          </p:cNvPr>
          <p:cNvSpPr/>
          <p:nvPr/>
        </p:nvSpPr>
        <p:spPr>
          <a:xfrm>
            <a:off x="2220837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xmlns="" id="{5A40FB96-A8FE-4E94-85F4-9DDA7EA59CAE}"/>
              </a:ext>
            </a:extLst>
          </p:cNvPr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xmlns="" id="{5F091BF4-7DE1-4C47-B1B2-2F4B5129967F}"/>
              </a:ext>
            </a:extLst>
          </p:cNvPr>
          <p:cNvSpPr/>
          <p:nvPr/>
        </p:nvSpPr>
        <p:spPr>
          <a:xfrm>
            <a:off x="1798041" y="638108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xmlns="" id="{BD4A59B5-2386-4B69-8C43-256302F4ECE0}"/>
              </a:ext>
            </a:extLst>
          </p:cNvPr>
          <p:cNvSpPr/>
          <p:nvPr/>
        </p:nvSpPr>
        <p:spPr>
          <a:xfrm>
            <a:off x="4204636" y="474940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xmlns="" id="{5EB39C0D-4D19-47DB-A923-01233B793CD4}"/>
              </a:ext>
            </a:extLst>
          </p:cNvPr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xmlns="" id="{BA731FAC-22CF-466D-BF1E-322B995345A4}"/>
              </a:ext>
            </a:extLst>
          </p:cNvPr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xmlns="" id="{4751590F-2DA2-4DF8-8CEE-CB2A5646EF3F}"/>
              </a:ext>
            </a:extLst>
          </p:cNvPr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xmlns="" id="{90206742-CC19-458E-8F37-E4BA6D976ECE}"/>
              </a:ext>
            </a:extLst>
          </p:cNvPr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xmlns="" id="{0F50D128-29B6-4C7A-8DDE-A3684C7DC4FD}"/>
              </a:ext>
            </a:extLst>
          </p:cNvPr>
          <p:cNvSpPr/>
          <p:nvPr/>
        </p:nvSpPr>
        <p:spPr>
          <a:xfrm>
            <a:off x="5545213" y="496647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xmlns="" id="{C6A36204-03A5-455A-8F83-01457CA43AFD}"/>
              </a:ext>
            </a:extLst>
          </p:cNvPr>
          <p:cNvSpPr/>
          <p:nvPr/>
        </p:nvSpPr>
        <p:spPr>
          <a:xfrm>
            <a:off x="3958102" y="469679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xmlns="" id="{0E129D71-E356-4C19-BEF9-EBC539B38633}"/>
              </a:ext>
            </a:extLst>
          </p:cNvPr>
          <p:cNvSpPr/>
          <p:nvPr/>
        </p:nvSpPr>
        <p:spPr>
          <a:xfrm>
            <a:off x="6052709" y="52839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xmlns="" id="{03189F9C-B2C6-40AC-A6E7-BFE17D5F57E3}"/>
              </a:ext>
            </a:extLst>
          </p:cNvPr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xmlns="" id="{1DE6ABAD-6F99-44A2-AF2B-B197C0E8C75B}"/>
              </a:ext>
            </a:extLst>
          </p:cNvPr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xmlns="" id="{B1F85051-EACE-4E2E-B621-71588441B24F}"/>
              </a:ext>
            </a:extLst>
          </p:cNvPr>
          <p:cNvSpPr/>
          <p:nvPr/>
        </p:nvSpPr>
        <p:spPr>
          <a:xfrm>
            <a:off x="6855005" y="521896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xmlns="" id="{45735D20-6EB3-42E9-AF72-A5E3C3FD7A81}"/>
              </a:ext>
            </a:extLst>
          </p:cNvPr>
          <p:cNvSpPr/>
          <p:nvPr/>
        </p:nvSpPr>
        <p:spPr>
          <a:xfrm>
            <a:off x="5410833" y="524617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xmlns="" id="{B61F1AE0-74D1-4562-AC16-5CFE029096CF}"/>
              </a:ext>
            </a:extLst>
          </p:cNvPr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xmlns="" id="{ECEAAE16-A249-4C6E-AEB7-BE401056AAEE}"/>
              </a:ext>
            </a:extLst>
          </p:cNvPr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xmlns="" id="{A98785B2-5B12-47CB-B23C-D59F7CA7FC80}"/>
              </a:ext>
            </a:extLst>
          </p:cNvPr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xmlns="" id="{6B039B02-10D2-4BB5-B3D5-5F2BB4642705}"/>
              </a:ext>
            </a:extLst>
          </p:cNvPr>
          <p:cNvSpPr/>
          <p:nvPr/>
        </p:nvSpPr>
        <p:spPr>
          <a:xfrm>
            <a:off x="4465518" y="54812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xmlns="" id="{37D0C73E-9288-46E2-A396-C37E016248AB}"/>
              </a:ext>
            </a:extLst>
          </p:cNvPr>
          <p:cNvSpPr/>
          <p:nvPr/>
        </p:nvSpPr>
        <p:spPr>
          <a:xfrm>
            <a:off x="6611504" y="538644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xmlns="" id="{AA2B84EF-5405-4EB3-B0B9-AD59D84B41D1}"/>
              </a:ext>
            </a:extLst>
          </p:cNvPr>
          <p:cNvSpPr/>
          <p:nvPr/>
        </p:nvSpPr>
        <p:spPr>
          <a:xfrm>
            <a:off x="7476122" y="525402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xmlns="" id="{4E2B8713-C0B8-4662-9F6F-66577F846090}"/>
              </a:ext>
            </a:extLst>
          </p:cNvPr>
          <p:cNvSpPr/>
          <p:nvPr/>
        </p:nvSpPr>
        <p:spPr>
          <a:xfrm>
            <a:off x="8151944" y="535381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xmlns="" id="{A0D36C64-5DAE-4C71-8487-76CBC215F2B7}"/>
              </a:ext>
            </a:extLst>
          </p:cNvPr>
          <p:cNvSpPr/>
          <p:nvPr/>
        </p:nvSpPr>
        <p:spPr>
          <a:xfrm>
            <a:off x="6075099" y="508176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xmlns="" id="{B27FF1D2-3465-4656-8BC9-3942F3A728BC}"/>
              </a:ext>
            </a:extLst>
          </p:cNvPr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xmlns="" id="{47A58F2C-70A7-4276-B522-E21D22ED5F32}"/>
              </a:ext>
            </a:extLst>
          </p:cNvPr>
          <p:cNvSpPr/>
          <p:nvPr/>
        </p:nvSpPr>
        <p:spPr>
          <a:xfrm>
            <a:off x="6525860" y="502461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xmlns="" id="{674CCF02-1C3B-40E8-97B0-DDDB3BD8C1AA}"/>
              </a:ext>
            </a:extLst>
          </p:cNvPr>
          <p:cNvSpPr/>
          <p:nvPr/>
        </p:nvSpPr>
        <p:spPr>
          <a:xfrm>
            <a:off x="4617578" y="486236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xmlns="" id="{B30D6279-4040-472C-A6C9-7A3F9DD73B16}"/>
              </a:ext>
            </a:extLst>
          </p:cNvPr>
          <p:cNvSpPr/>
          <p:nvPr/>
        </p:nvSpPr>
        <p:spPr>
          <a:xfrm>
            <a:off x="3349392" y="512815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xmlns="" id="{6AD9D951-B2E9-4162-89BD-348E4E9C1C4E}"/>
              </a:ext>
            </a:extLst>
          </p:cNvPr>
          <p:cNvSpPr/>
          <p:nvPr/>
        </p:nvSpPr>
        <p:spPr>
          <a:xfrm>
            <a:off x="8199868" y="488782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xmlns="" id="{78E1B8CC-C47B-4FD1-8DA3-91B78BF1AC5A}"/>
              </a:ext>
            </a:extLst>
          </p:cNvPr>
          <p:cNvSpPr/>
          <p:nvPr/>
        </p:nvSpPr>
        <p:spPr>
          <a:xfrm>
            <a:off x="5691666" y="53555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xmlns="" id="{8817ECEF-4124-4C8D-BC4E-E812BA80EB86}"/>
              </a:ext>
            </a:extLst>
          </p:cNvPr>
          <p:cNvSpPr/>
          <p:nvPr/>
        </p:nvSpPr>
        <p:spPr>
          <a:xfrm>
            <a:off x="8130066" y="504237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xmlns="" id="{175D1C77-3903-4EF4-8182-D143F72D0038}"/>
              </a:ext>
            </a:extLst>
          </p:cNvPr>
          <p:cNvSpPr/>
          <p:nvPr/>
        </p:nvSpPr>
        <p:spPr>
          <a:xfrm>
            <a:off x="3881916" y="50507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xmlns="" id="{B7477C01-1670-4B1D-A285-AAD0F2C763C4}"/>
              </a:ext>
            </a:extLst>
          </p:cNvPr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xmlns="" id="{259063A1-E6E1-4C1B-8F03-0430F7B414B0}"/>
              </a:ext>
            </a:extLst>
          </p:cNvPr>
          <p:cNvSpPr/>
          <p:nvPr/>
        </p:nvSpPr>
        <p:spPr>
          <a:xfrm>
            <a:off x="5397078" y="489396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xmlns="" id="{3B584015-9BBA-43D0-A7D1-48DF0E87143D}"/>
              </a:ext>
            </a:extLst>
          </p:cNvPr>
          <p:cNvSpPr/>
          <p:nvPr/>
        </p:nvSpPr>
        <p:spPr>
          <a:xfrm>
            <a:off x="6147183" y="525099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xmlns="" id="{9EBF45F3-9969-4783-9592-5C73394788B1}"/>
              </a:ext>
            </a:extLst>
          </p:cNvPr>
          <p:cNvSpPr/>
          <p:nvPr/>
        </p:nvSpPr>
        <p:spPr>
          <a:xfrm>
            <a:off x="8160462" y="513619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xmlns="" id="{487AE68F-8E5B-45AA-AFB1-2C86E58ED47C}"/>
              </a:ext>
            </a:extLst>
          </p:cNvPr>
          <p:cNvSpPr/>
          <p:nvPr/>
        </p:nvSpPr>
        <p:spPr>
          <a:xfrm>
            <a:off x="6916158" y="55012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xmlns="" id="{7187F44A-9DBE-40D9-B7AC-338CFC80368E}"/>
              </a:ext>
            </a:extLst>
          </p:cNvPr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xmlns="" id="{4D8DC00A-55C8-4A0E-934E-8D7C68EBD475}"/>
              </a:ext>
            </a:extLst>
          </p:cNvPr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xmlns="" id="{9E270292-6AA7-4B7B-AB5B-BD5DD188F321}"/>
              </a:ext>
            </a:extLst>
          </p:cNvPr>
          <p:cNvSpPr/>
          <p:nvPr/>
        </p:nvSpPr>
        <p:spPr>
          <a:xfrm>
            <a:off x="8825472" y="512479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xmlns="" id="{82F93C14-3E99-4FBE-BE6D-F33746E0BF74}"/>
              </a:ext>
            </a:extLst>
          </p:cNvPr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xmlns="" id="{6B438104-7901-4B68-B12D-34B7135EE186}"/>
              </a:ext>
            </a:extLst>
          </p:cNvPr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xmlns="" id="{7BD530CF-D0A7-489F-BD18-4E9B8F8F5E46}"/>
              </a:ext>
            </a:extLst>
          </p:cNvPr>
          <p:cNvSpPr/>
          <p:nvPr/>
        </p:nvSpPr>
        <p:spPr>
          <a:xfrm>
            <a:off x="5413382" y="536794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xmlns="" id="{A465FA1D-5F5C-493A-92B9-BE5CE345003C}"/>
              </a:ext>
            </a:extLst>
          </p:cNvPr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xmlns="" id="{CA8C5228-00CB-4BBD-A4C5-79F93164FC4B}"/>
              </a:ext>
            </a:extLst>
          </p:cNvPr>
          <p:cNvSpPr/>
          <p:nvPr/>
        </p:nvSpPr>
        <p:spPr>
          <a:xfrm>
            <a:off x="7698623" y="446858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六一">
            <a:hlinkClick r:id="" action="ppaction://media"/>
            <a:extLst>
              <a:ext uri="{FF2B5EF4-FFF2-40B4-BE49-F238E27FC236}">
                <a16:creationId xmlns:a16="http://schemas.microsoft.com/office/drawing/2014/main" xmlns="" id="{AE931CCB-DC25-4C1C-9FD6-196FE97ED7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01433" y="-804776"/>
            <a:ext cx="609600" cy="609600"/>
          </a:xfrm>
          <a:prstGeom prst="rect">
            <a:avLst/>
          </a:prstGeom>
        </p:spPr>
      </p:pic>
      <p:sp>
        <p:nvSpPr>
          <p:cNvPr id="105" name="文本框 16">
            <a:extLst>
              <a:ext uri="{FF2B5EF4-FFF2-40B4-BE49-F238E27FC236}">
                <a16:creationId xmlns="" xmlns:a16="http://schemas.microsoft.com/office/drawing/2014/main" id="{F3F3EE3B-757A-4D8C-BC82-A7A8EC5383FF}"/>
              </a:ext>
            </a:extLst>
          </p:cNvPr>
          <p:cNvSpPr txBox="1"/>
          <p:nvPr/>
        </p:nvSpPr>
        <p:spPr>
          <a:xfrm>
            <a:off x="3162784" y="1498184"/>
            <a:ext cx="5942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第</a:t>
            </a:r>
            <a:r>
              <a:rPr lang="en-US" altLang="zh-CN" sz="5400" b="1" dirty="0">
                <a:solidFill>
                  <a:srgbClr val="9F604C"/>
                </a:solidFill>
                <a:latin typeface="+mj-ea"/>
                <a:ea typeface="+mj-ea"/>
              </a:rPr>
              <a:t>5</a:t>
            </a:r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章 </a:t>
            </a:r>
            <a:r>
              <a:rPr lang="en-US" altLang="zh-CN" sz="5400" b="1" dirty="0">
                <a:solidFill>
                  <a:srgbClr val="9F604C"/>
                </a:solidFill>
              </a:rPr>
              <a:t>C#</a:t>
            </a:r>
            <a:r>
              <a:rPr lang="zh-CN" altLang="zh-CN" sz="5400" b="1" dirty="0">
                <a:solidFill>
                  <a:srgbClr val="9F604C"/>
                </a:solidFill>
              </a:rPr>
              <a:t>高级特性</a:t>
            </a:r>
          </a:p>
        </p:txBody>
      </p:sp>
      <p:sp>
        <p:nvSpPr>
          <p:cNvPr id="120" name="文本框 16">
            <a:extLst>
              <a:ext uri="{FF2B5EF4-FFF2-40B4-BE49-F238E27FC236}">
                <a16:creationId xmlns="" xmlns:a16="http://schemas.microsoft.com/office/drawing/2014/main" id="{F3F3EE3B-757A-4D8C-BC82-A7A8EC5383FF}"/>
              </a:ext>
            </a:extLst>
          </p:cNvPr>
          <p:cNvSpPr txBox="1"/>
          <p:nvPr/>
        </p:nvSpPr>
        <p:spPr>
          <a:xfrm>
            <a:off x="6684736" y="3627471"/>
            <a:ext cx="3477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——</a:t>
            </a:r>
            <a:r>
              <a:rPr lang="zh-CN" altLang="zh-CN" sz="3200" b="1" dirty="0"/>
              <a:t>集合与索引器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804034" y="5872988"/>
            <a:ext cx="422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主编：郑阿奇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编著：梁敬东、钱晓军、朱毅华、时跃华、赵青松</a:t>
            </a:r>
            <a:endParaRPr lang="en-US" altLang="zh-CN" sz="1400" b="1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163531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4" dur="27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2" dur="340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30" dur="30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38" dur="292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46" dur="219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54" dur="234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7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0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62" dur="219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65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66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67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8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70" 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73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74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75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76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78" dur="350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86" dur="334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9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0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1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92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94" dur="21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7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8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9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0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102" dur="264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05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6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07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8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110" dur="259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13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14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5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16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118" dur="29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1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23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4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126" dur="268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9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1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32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134" dur="296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3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142" dur="2662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45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46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47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8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150" dur="28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5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5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5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5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8" dur="38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1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62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63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64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166" dur="28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9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0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1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72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174" dur="365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7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8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9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0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182" dur="344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85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6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87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8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90" dur="27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93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94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5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96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198" dur="334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1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02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03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4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206" dur="35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9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1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12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214" dur="266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17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8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9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0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222" dur="2229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2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2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2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30" dur="384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3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3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3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3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238" dur="344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4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246" dur="2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5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254" dur="2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262" dur="2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6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70" dur="2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7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7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278" dur="2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8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286" dur="2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9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294" dur="2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9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302" dur="2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0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310" dur="2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13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14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15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16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318" dur="271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326" dur="340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9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1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32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334" dur="306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7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8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9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0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342" dur="3515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45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6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47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8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350" dur="292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53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54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5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56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358" dur="241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6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6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366" dur="219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7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374" dur="23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7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382" dur="33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85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8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87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8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390" dur="218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93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94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95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96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398" dur="2645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1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02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03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04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406" dur="259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9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0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1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12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414" dur="296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7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9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0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422" dur="296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2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2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430" dur="35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3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3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3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438" dur="266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1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42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43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4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446" dur="28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9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0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1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52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454" dur="229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5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62" dur="38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6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6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6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470" dur="36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7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7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7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7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478" dur="344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486" dur="334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9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494" dur="35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502" dur="266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05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6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07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8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510" dur="222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1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1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1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518" dur="384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526" dur="2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3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534" dur="2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3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42" dur="2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4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550" dur="2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5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5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558" dur="2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6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6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566" dur="2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67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8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96 1.48148E-6 " pathEditMode="relative" rAng="0" ptsTypes="AA">
                                      <p:cBhvr>
                                        <p:cTn id="570" dur="7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18 1.48148E-6 " pathEditMode="relative" rAng="0" ptsTypes="AA">
                                      <p:cBhvr>
                                        <p:cTn id="572" dur="7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05" grpId="0"/>
      <p:bldP spid="1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>
            <a:extLst>
              <a:ext uri="{FF2B5EF4-FFF2-40B4-BE49-F238E27FC236}">
                <a16:creationId xmlns:a16="http://schemas.microsoft.com/office/drawing/2014/main" xmlns="" id="{E454A14A-DF0E-4445-8CD2-326CD300BC41}"/>
              </a:ext>
            </a:extLst>
          </p:cNvPr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xmlns="" id="{1C6C7268-3861-45A6-86FA-71E006048B9C}"/>
              </a:ext>
            </a:extLst>
          </p:cNvPr>
          <p:cNvSpPr/>
          <p:nvPr/>
        </p:nvSpPr>
        <p:spPr>
          <a:xfrm>
            <a:off x="5014826" y="50523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xmlns="" id="{2111C09F-E485-44FB-9EF6-69D92FA680B7}"/>
              </a:ext>
            </a:extLst>
          </p:cNvPr>
          <p:cNvSpPr/>
          <p:nvPr/>
        </p:nvSpPr>
        <p:spPr>
          <a:xfrm>
            <a:off x="-2329559" y="581188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xmlns="" id="{266B75BD-CD20-42F9-B28E-3CA091EC3624}"/>
              </a:ext>
            </a:extLst>
          </p:cNvPr>
          <p:cNvSpPr/>
          <p:nvPr/>
        </p:nvSpPr>
        <p:spPr>
          <a:xfrm>
            <a:off x="3509027" y="52201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xmlns="" id="{ECED6D48-85E6-46CE-97FD-68CE162E9647}"/>
              </a:ext>
            </a:extLst>
          </p:cNvPr>
          <p:cNvSpPr/>
          <p:nvPr/>
        </p:nvSpPr>
        <p:spPr>
          <a:xfrm>
            <a:off x="5665700" y="53158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xmlns="" id="{A31109DC-7942-4526-A6FD-DF09A709C96B}"/>
              </a:ext>
            </a:extLst>
          </p:cNvPr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xmlns="" id="{5B7B1344-B96B-4FB8-BF3F-93FE3BFD7F60}"/>
              </a:ext>
            </a:extLst>
          </p:cNvPr>
          <p:cNvSpPr/>
          <p:nvPr/>
        </p:nvSpPr>
        <p:spPr>
          <a:xfrm>
            <a:off x="8114600" y="50464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xmlns="" id="{16466671-9A61-40C3-BE76-E4A8FEFFCAB4}"/>
              </a:ext>
            </a:extLst>
          </p:cNvPr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xmlns="" id="{0C2F4BC4-D648-4C72-B5C8-2C0C48138723}"/>
              </a:ext>
            </a:extLst>
          </p:cNvPr>
          <p:cNvSpPr/>
          <p:nvPr/>
        </p:nvSpPr>
        <p:spPr>
          <a:xfrm>
            <a:off x="2840051" y="66070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xmlns="" id="{1F8C59A1-7467-4D4B-898A-9639C5C05CD9}"/>
              </a:ext>
            </a:extLst>
          </p:cNvPr>
          <p:cNvSpPr/>
          <p:nvPr/>
        </p:nvSpPr>
        <p:spPr>
          <a:xfrm>
            <a:off x="4741424" y="6548959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xmlns="" id="{40692ED0-622E-41B6-8F9C-E44AB9DC6359}"/>
              </a:ext>
            </a:extLst>
          </p:cNvPr>
          <p:cNvSpPr/>
          <p:nvPr/>
        </p:nvSpPr>
        <p:spPr>
          <a:xfrm>
            <a:off x="3754453" y="670861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xmlns="" id="{3EE82FC0-640C-4C31-A2F3-1D9F84C31055}"/>
              </a:ext>
            </a:extLst>
          </p:cNvPr>
          <p:cNvSpPr/>
          <p:nvPr/>
        </p:nvSpPr>
        <p:spPr>
          <a:xfrm>
            <a:off x="5892586" y="435198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xmlns="" id="{7EC0559B-C82D-449B-A9F4-5B764AC7D4AA}"/>
              </a:ext>
            </a:extLst>
          </p:cNvPr>
          <p:cNvSpPr/>
          <p:nvPr/>
        </p:nvSpPr>
        <p:spPr>
          <a:xfrm>
            <a:off x="6533843" y="446495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xmlns="" id="{1ADA4A7C-7325-40CF-90F8-8D2DC3DF73F0}"/>
              </a:ext>
            </a:extLst>
          </p:cNvPr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xmlns="" id="{B2EDD5EE-FAD6-4F11-87ED-E5266AF8CB0E}"/>
              </a:ext>
            </a:extLst>
          </p:cNvPr>
          <p:cNvSpPr/>
          <p:nvPr/>
        </p:nvSpPr>
        <p:spPr>
          <a:xfrm>
            <a:off x="5291569" y="484901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xmlns="" id="{B5FE4FE4-98FC-47F5-81F2-5AD828FF1D35}"/>
              </a:ext>
            </a:extLst>
          </p:cNvPr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xmlns="" id="{F0BEE6EC-3EBF-4E4C-8BF2-2D3627D31043}"/>
              </a:ext>
            </a:extLst>
          </p:cNvPr>
          <p:cNvSpPr/>
          <p:nvPr/>
        </p:nvSpPr>
        <p:spPr>
          <a:xfrm>
            <a:off x="7422754" y="48603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xmlns="" id="{A424C1BE-7407-4867-8FD1-FC5D5B41B838}"/>
              </a:ext>
            </a:extLst>
          </p:cNvPr>
          <p:cNvSpPr/>
          <p:nvPr/>
        </p:nvSpPr>
        <p:spPr>
          <a:xfrm>
            <a:off x="-2770520" y="543350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xmlns="" id="{D7F7EBA4-C847-4B22-A29C-FEDE07EA31ED}"/>
              </a:ext>
            </a:extLst>
          </p:cNvPr>
          <p:cNvSpPr/>
          <p:nvPr/>
        </p:nvSpPr>
        <p:spPr>
          <a:xfrm>
            <a:off x="4109224" y="45023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xmlns="" id="{AD2932D7-DF3F-4028-BD29-5B7122C77A67}"/>
              </a:ext>
            </a:extLst>
          </p:cNvPr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xmlns="" id="{824770F2-32E7-41C7-A8FF-F3F32BDFE156}"/>
              </a:ext>
            </a:extLst>
          </p:cNvPr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xmlns="" id="{614F989B-82F5-451A-B290-078397AFEDCD}"/>
              </a:ext>
            </a:extLst>
          </p:cNvPr>
          <p:cNvSpPr/>
          <p:nvPr/>
        </p:nvSpPr>
        <p:spPr>
          <a:xfrm>
            <a:off x="4109224" y="5092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xmlns="" id="{7880692A-1195-4C95-82B7-8C8ED36D27E6}"/>
              </a:ext>
            </a:extLst>
          </p:cNvPr>
          <p:cNvSpPr/>
          <p:nvPr/>
        </p:nvSpPr>
        <p:spPr>
          <a:xfrm>
            <a:off x="3126439" y="67236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xmlns="" id="{448D81D1-1445-4709-9708-325D9B7C3523}"/>
              </a:ext>
            </a:extLst>
          </p:cNvPr>
          <p:cNvSpPr/>
          <p:nvPr/>
        </p:nvSpPr>
        <p:spPr>
          <a:xfrm>
            <a:off x="6672188" y="49168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xmlns="" id="{3CC23FB4-C1DD-46ED-B0BD-DC21B57978C2}"/>
              </a:ext>
            </a:extLst>
          </p:cNvPr>
          <p:cNvSpPr/>
          <p:nvPr/>
        </p:nvSpPr>
        <p:spPr>
          <a:xfrm>
            <a:off x="5588727" y="490045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xmlns="" id="{BA72ECAC-CA83-43A0-8C4A-54514C224069}"/>
              </a:ext>
            </a:extLst>
          </p:cNvPr>
          <p:cNvSpPr/>
          <p:nvPr/>
        </p:nvSpPr>
        <p:spPr>
          <a:xfrm>
            <a:off x="4644849" y="453278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xmlns="" id="{4D553033-A2EE-4F15-BF17-2246DC43015A}"/>
              </a:ext>
            </a:extLst>
          </p:cNvPr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xmlns="" id="{FD825353-9805-4F5B-BCE5-B21AFD1225B0}"/>
              </a:ext>
            </a:extLst>
          </p:cNvPr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xmlns="" id="{BBFB204B-BF1C-4E5F-AB82-136CCF672E31}"/>
              </a:ext>
            </a:extLst>
          </p:cNvPr>
          <p:cNvSpPr/>
          <p:nvPr/>
        </p:nvSpPr>
        <p:spPr>
          <a:xfrm>
            <a:off x="2220837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xmlns="" id="{5A40FB96-A8FE-4E94-85F4-9DDA7EA59CAE}"/>
              </a:ext>
            </a:extLst>
          </p:cNvPr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xmlns="" id="{5F091BF4-7DE1-4C47-B1B2-2F4B5129967F}"/>
              </a:ext>
            </a:extLst>
          </p:cNvPr>
          <p:cNvSpPr/>
          <p:nvPr/>
        </p:nvSpPr>
        <p:spPr>
          <a:xfrm>
            <a:off x="1798041" y="638108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xmlns="" id="{BD4A59B5-2386-4B69-8C43-256302F4ECE0}"/>
              </a:ext>
            </a:extLst>
          </p:cNvPr>
          <p:cNvSpPr/>
          <p:nvPr/>
        </p:nvSpPr>
        <p:spPr>
          <a:xfrm>
            <a:off x="4204636" y="474940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xmlns="" id="{5EB39C0D-4D19-47DB-A923-01233B793CD4}"/>
              </a:ext>
            </a:extLst>
          </p:cNvPr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xmlns="" id="{BA731FAC-22CF-466D-BF1E-322B995345A4}"/>
              </a:ext>
            </a:extLst>
          </p:cNvPr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xmlns="" id="{4751590F-2DA2-4DF8-8CEE-CB2A5646EF3F}"/>
              </a:ext>
            </a:extLst>
          </p:cNvPr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xmlns="" id="{90206742-CC19-458E-8F37-E4BA6D976ECE}"/>
              </a:ext>
            </a:extLst>
          </p:cNvPr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xmlns="" id="{0F50D128-29B6-4C7A-8DDE-A3684C7DC4FD}"/>
              </a:ext>
            </a:extLst>
          </p:cNvPr>
          <p:cNvSpPr/>
          <p:nvPr/>
        </p:nvSpPr>
        <p:spPr>
          <a:xfrm>
            <a:off x="5545213" y="496647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xmlns="" id="{C6A36204-03A5-455A-8F83-01457CA43AFD}"/>
              </a:ext>
            </a:extLst>
          </p:cNvPr>
          <p:cNvSpPr/>
          <p:nvPr/>
        </p:nvSpPr>
        <p:spPr>
          <a:xfrm>
            <a:off x="3958102" y="469679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xmlns="" id="{0E129D71-E356-4C19-BEF9-EBC539B38633}"/>
              </a:ext>
            </a:extLst>
          </p:cNvPr>
          <p:cNvSpPr/>
          <p:nvPr/>
        </p:nvSpPr>
        <p:spPr>
          <a:xfrm>
            <a:off x="6052709" y="52839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xmlns="" id="{03189F9C-B2C6-40AC-A6E7-BFE17D5F57E3}"/>
              </a:ext>
            </a:extLst>
          </p:cNvPr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xmlns="" id="{1DE6ABAD-6F99-44A2-AF2B-B197C0E8C75B}"/>
              </a:ext>
            </a:extLst>
          </p:cNvPr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xmlns="" id="{B1F85051-EACE-4E2E-B621-71588441B24F}"/>
              </a:ext>
            </a:extLst>
          </p:cNvPr>
          <p:cNvSpPr/>
          <p:nvPr/>
        </p:nvSpPr>
        <p:spPr>
          <a:xfrm>
            <a:off x="6855005" y="521896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xmlns="" id="{45735D20-6EB3-42E9-AF72-A5E3C3FD7A81}"/>
              </a:ext>
            </a:extLst>
          </p:cNvPr>
          <p:cNvSpPr/>
          <p:nvPr/>
        </p:nvSpPr>
        <p:spPr>
          <a:xfrm>
            <a:off x="5410833" y="524617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xmlns="" id="{B61F1AE0-74D1-4562-AC16-5CFE029096CF}"/>
              </a:ext>
            </a:extLst>
          </p:cNvPr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xmlns="" id="{ECEAAE16-A249-4C6E-AEB7-BE401056AAEE}"/>
              </a:ext>
            </a:extLst>
          </p:cNvPr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xmlns="" id="{A98785B2-5B12-47CB-B23C-D59F7CA7FC80}"/>
              </a:ext>
            </a:extLst>
          </p:cNvPr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xmlns="" id="{6B039B02-10D2-4BB5-B3D5-5F2BB4642705}"/>
              </a:ext>
            </a:extLst>
          </p:cNvPr>
          <p:cNvSpPr/>
          <p:nvPr/>
        </p:nvSpPr>
        <p:spPr>
          <a:xfrm>
            <a:off x="4465518" y="54812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xmlns="" id="{37D0C73E-9288-46E2-A396-C37E016248AB}"/>
              </a:ext>
            </a:extLst>
          </p:cNvPr>
          <p:cNvSpPr/>
          <p:nvPr/>
        </p:nvSpPr>
        <p:spPr>
          <a:xfrm>
            <a:off x="6611504" y="538644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xmlns="" id="{AA2B84EF-5405-4EB3-B0B9-AD59D84B41D1}"/>
              </a:ext>
            </a:extLst>
          </p:cNvPr>
          <p:cNvSpPr/>
          <p:nvPr/>
        </p:nvSpPr>
        <p:spPr>
          <a:xfrm>
            <a:off x="7476122" y="525402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xmlns="" id="{4E2B8713-C0B8-4662-9F6F-66577F846090}"/>
              </a:ext>
            </a:extLst>
          </p:cNvPr>
          <p:cNvSpPr/>
          <p:nvPr/>
        </p:nvSpPr>
        <p:spPr>
          <a:xfrm>
            <a:off x="8151944" y="535381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xmlns="" id="{A0D36C64-5DAE-4C71-8487-76CBC215F2B7}"/>
              </a:ext>
            </a:extLst>
          </p:cNvPr>
          <p:cNvSpPr/>
          <p:nvPr/>
        </p:nvSpPr>
        <p:spPr>
          <a:xfrm>
            <a:off x="6075099" y="508176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xmlns="" id="{B27FF1D2-3465-4656-8BC9-3942F3A728BC}"/>
              </a:ext>
            </a:extLst>
          </p:cNvPr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xmlns="" id="{47A58F2C-70A7-4276-B522-E21D22ED5F32}"/>
              </a:ext>
            </a:extLst>
          </p:cNvPr>
          <p:cNvSpPr/>
          <p:nvPr/>
        </p:nvSpPr>
        <p:spPr>
          <a:xfrm>
            <a:off x="6525860" y="502461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xmlns="" id="{674CCF02-1C3B-40E8-97B0-DDDB3BD8C1AA}"/>
              </a:ext>
            </a:extLst>
          </p:cNvPr>
          <p:cNvSpPr/>
          <p:nvPr/>
        </p:nvSpPr>
        <p:spPr>
          <a:xfrm>
            <a:off x="4617578" y="486236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xmlns="" id="{B30D6279-4040-472C-A6C9-7A3F9DD73B16}"/>
              </a:ext>
            </a:extLst>
          </p:cNvPr>
          <p:cNvSpPr/>
          <p:nvPr/>
        </p:nvSpPr>
        <p:spPr>
          <a:xfrm>
            <a:off x="3349392" y="512815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xmlns="" id="{6AD9D951-B2E9-4162-89BD-348E4E9C1C4E}"/>
              </a:ext>
            </a:extLst>
          </p:cNvPr>
          <p:cNvSpPr/>
          <p:nvPr/>
        </p:nvSpPr>
        <p:spPr>
          <a:xfrm>
            <a:off x="8199868" y="488782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xmlns="" id="{78E1B8CC-C47B-4FD1-8DA3-91B78BF1AC5A}"/>
              </a:ext>
            </a:extLst>
          </p:cNvPr>
          <p:cNvSpPr/>
          <p:nvPr/>
        </p:nvSpPr>
        <p:spPr>
          <a:xfrm>
            <a:off x="5691666" y="53555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xmlns="" id="{8817ECEF-4124-4C8D-BC4E-E812BA80EB86}"/>
              </a:ext>
            </a:extLst>
          </p:cNvPr>
          <p:cNvSpPr/>
          <p:nvPr/>
        </p:nvSpPr>
        <p:spPr>
          <a:xfrm>
            <a:off x="8130066" y="504237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xmlns="" id="{175D1C77-3903-4EF4-8182-D143F72D0038}"/>
              </a:ext>
            </a:extLst>
          </p:cNvPr>
          <p:cNvSpPr/>
          <p:nvPr/>
        </p:nvSpPr>
        <p:spPr>
          <a:xfrm>
            <a:off x="3881916" y="50507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xmlns="" id="{B7477C01-1670-4B1D-A285-AAD0F2C763C4}"/>
              </a:ext>
            </a:extLst>
          </p:cNvPr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xmlns="" id="{259063A1-E6E1-4C1B-8F03-0430F7B414B0}"/>
              </a:ext>
            </a:extLst>
          </p:cNvPr>
          <p:cNvSpPr/>
          <p:nvPr/>
        </p:nvSpPr>
        <p:spPr>
          <a:xfrm>
            <a:off x="5397078" y="489396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xmlns="" id="{3B584015-9BBA-43D0-A7D1-48DF0E87143D}"/>
              </a:ext>
            </a:extLst>
          </p:cNvPr>
          <p:cNvSpPr/>
          <p:nvPr/>
        </p:nvSpPr>
        <p:spPr>
          <a:xfrm>
            <a:off x="6147183" y="525099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xmlns="" id="{9EBF45F3-9969-4783-9592-5C73394788B1}"/>
              </a:ext>
            </a:extLst>
          </p:cNvPr>
          <p:cNvSpPr/>
          <p:nvPr/>
        </p:nvSpPr>
        <p:spPr>
          <a:xfrm>
            <a:off x="8160462" y="513619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xmlns="" id="{487AE68F-8E5B-45AA-AFB1-2C86E58ED47C}"/>
              </a:ext>
            </a:extLst>
          </p:cNvPr>
          <p:cNvSpPr/>
          <p:nvPr/>
        </p:nvSpPr>
        <p:spPr>
          <a:xfrm>
            <a:off x="6916158" y="55012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xmlns="" id="{7187F44A-9DBE-40D9-B7AC-338CFC80368E}"/>
              </a:ext>
            </a:extLst>
          </p:cNvPr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xmlns="" id="{4D8DC00A-55C8-4A0E-934E-8D7C68EBD475}"/>
              </a:ext>
            </a:extLst>
          </p:cNvPr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xmlns="" id="{9E270292-6AA7-4B7B-AB5B-BD5DD188F321}"/>
              </a:ext>
            </a:extLst>
          </p:cNvPr>
          <p:cNvSpPr/>
          <p:nvPr/>
        </p:nvSpPr>
        <p:spPr>
          <a:xfrm>
            <a:off x="8825472" y="512479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xmlns="" id="{82F93C14-3E99-4FBE-BE6D-F33746E0BF74}"/>
              </a:ext>
            </a:extLst>
          </p:cNvPr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xmlns="" id="{6B438104-7901-4B68-B12D-34B7135EE186}"/>
              </a:ext>
            </a:extLst>
          </p:cNvPr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xmlns="" id="{7BD530CF-D0A7-489F-BD18-4E9B8F8F5E46}"/>
              </a:ext>
            </a:extLst>
          </p:cNvPr>
          <p:cNvSpPr/>
          <p:nvPr/>
        </p:nvSpPr>
        <p:spPr>
          <a:xfrm>
            <a:off x="5413382" y="536794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xmlns="" id="{A465FA1D-5F5C-493A-92B9-BE5CE345003C}"/>
              </a:ext>
            </a:extLst>
          </p:cNvPr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xmlns="" id="{CA8C5228-00CB-4BBD-A4C5-79F93164FC4B}"/>
              </a:ext>
            </a:extLst>
          </p:cNvPr>
          <p:cNvSpPr/>
          <p:nvPr/>
        </p:nvSpPr>
        <p:spPr>
          <a:xfrm>
            <a:off x="7698623" y="446858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六一">
            <a:hlinkClick r:id="" action="ppaction://media"/>
            <a:extLst>
              <a:ext uri="{FF2B5EF4-FFF2-40B4-BE49-F238E27FC236}">
                <a16:creationId xmlns:a16="http://schemas.microsoft.com/office/drawing/2014/main" xmlns="" id="{AE931CCB-DC25-4C1C-9FD6-196FE97ED7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1433" y="-804776"/>
            <a:ext cx="609600" cy="609600"/>
          </a:xfrm>
          <a:prstGeom prst="rect">
            <a:avLst/>
          </a:prstGeom>
        </p:spPr>
      </p:pic>
      <p:sp>
        <p:nvSpPr>
          <p:cNvPr id="105" name="文本框 16">
            <a:extLst>
              <a:ext uri="{FF2B5EF4-FFF2-40B4-BE49-F238E27FC236}">
                <a16:creationId xmlns="" xmlns:a16="http://schemas.microsoft.com/office/drawing/2014/main" id="{F3F3EE3B-757A-4D8C-BC82-A7A8EC5383FF}"/>
              </a:ext>
            </a:extLst>
          </p:cNvPr>
          <p:cNvSpPr txBox="1"/>
          <p:nvPr/>
        </p:nvSpPr>
        <p:spPr>
          <a:xfrm>
            <a:off x="3162784" y="1498184"/>
            <a:ext cx="5942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第</a:t>
            </a:r>
            <a:r>
              <a:rPr lang="en-US" altLang="zh-CN" sz="5400" b="1" dirty="0">
                <a:solidFill>
                  <a:srgbClr val="9F604C"/>
                </a:solidFill>
                <a:latin typeface="+mj-ea"/>
                <a:ea typeface="+mj-ea"/>
              </a:rPr>
              <a:t>5</a:t>
            </a:r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章 </a:t>
            </a:r>
            <a:r>
              <a:rPr lang="en-US" altLang="zh-CN" sz="5400" b="1" dirty="0">
                <a:solidFill>
                  <a:srgbClr val="9F604C"/>
                </a:solidFill>
              </a:rPr>
              <a:t>C#</a:t>
            </a:r>
            <a:r>
              <a:rPr lang="zh-CN" altLang="zh-CN" sz="5400" b="1" dirty="0">
                <a:solidFill>
                  <a:srgbClr val="9F604C"/>
                </a:solidFill>
              </a:rPr>
              <a:t>高级特性</a:t>
            </a:r>
          </a:p>
        </p:txBody>
      </p:sp>
      <p:sp>
        <p:nvSpPr>
          <p:cNvPr id="120" name="文本框 16">
            <a:extLst>
              <a:ext uri="{FF2B5EF4-FFF2-40B4-BE49-F238E27FC236}">
                <a16:creationId xmlns="" xmlns:a16="http://schemas.microsoft.com/office/drawing/2014/main" id="{F3F3EE3B-757A-4D8C-BC82-A7A8EC5383FF}"/>
              </a:ext>
            </a:extLst>
          </p:cNvPr>
          <p:cNvSpPr txBox="1"/>
          <p:nvPr/>
        </p:nvSpPr>
        <p:spPr>
          <a:xfrm>
            <a:off x="6684736" y="3627471"/>
            <a:ext cx="3065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——</a:t>
            </a:r>
            <a:r>
              <a:rPr lang="zh-CN" altLang="zh-CN" sz="3200" b="1" dirty="0"/>
              <a:t>委托与事件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804034" y="5872988"/>
            <a:ext cx="422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主编：郑阿奇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编著：梁敬东、钱晓军、朱毅华、时跃华、赵青松</a:t>
            </a:r>
            <a:endParaRPr lang="en-US" altLang="zh-CN" sz="1400" b="1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343351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4" dur="27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2" dur="340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30" dur="30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38" dur="292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46" dur="219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54" dur="234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7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0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62" dur="219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65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66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67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8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70" 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73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74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75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76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78" dur="350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86" dur="334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9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0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1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92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94" dur="21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7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8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9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0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102" dur="264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05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6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07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8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110" dur="259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13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14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5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16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118" dur="29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1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23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4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126" dur="268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9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1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32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134" dur="296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3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142" dur="2662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45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46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47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8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150" dur="28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5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5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5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5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8" dur="38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1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62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63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64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166" dur="28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9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0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1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72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174" dur="365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7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8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9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0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182" dur="344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85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6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87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8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90" dur="27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93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94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5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96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198" dur="334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1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02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03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4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206" dur="35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9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1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12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214" dur="266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17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8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9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0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222" dur="2229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2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2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2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30" dur="384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3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3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3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3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238" dur="344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4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246" dur="2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5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254" dur="2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262" dur="2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6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70" dur="2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7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7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278" dur="2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8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286" dur="2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9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294" dur="2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9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302" dur="2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0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310" dur="2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13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14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15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16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318" dur="271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326" dur="340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9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1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32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334" dur="306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7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8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9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0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342" dur="3515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45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6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47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8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350" dur="292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53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54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5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56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358" dur="241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6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6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366" dur="219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7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374" dur="23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7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382" dur="33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85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8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87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8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390" dur="218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93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94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95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96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398" dur="2645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1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02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03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04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406" dur="259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9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0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1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12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414" dur="296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7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9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0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422" dur="296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2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2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430" dur="35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3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3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3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438" dur="266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1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42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43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4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446" dur="28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9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0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1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52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454" dur="229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5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62" dur="38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6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6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6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470" dur="36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7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7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7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7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478" dur="344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486" dur="334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9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494" dur="35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502" dur="266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05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6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07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8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510" dur="222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1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1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1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518" dur="384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526" dur="2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3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534" dur="2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3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42" dur="2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4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550" dur="2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5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5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558" dur="2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6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6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566" dur="2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67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8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96 1.48148E-6 " pathEditMode="relative" rAng="0" ptsTypes="AA">
                                      <p:cBhvr>
                                        <p:cTn id="570" dur="7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18 1.48148E-6 " pathEditMode="relative" rAng="0" ptsTypes="AA">
                                      <p:cBhvr>
                                        <p:cTn id="572" dur="7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05" grpId="0"/>
      <p:bldP spid="1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01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5214998" y="3384399"/>
            <a:ext cx="1762003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初识委托</a:t>
            </a:r>
          </a:p>
        </p:txBody>
      </p:sp>
    </p:spTree>
    <p:extLst>
      <p:ext uri="{BB962C8B-B14F-4D97-AF65-F5344CB8AC3E}">
        <p14:creationId xmlns:p14="http://schemas.microsoft.com/office/powerpoint/2010/main" val="129657833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2635229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初识委托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1479" y="1499191"/>
            <a:ext cx="9431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委托作为一种引用类型，使用时要遵循“先定义，后声明，接着实例化，然后作为参数并传递给方法，最后才能使用”的原则。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）定义委托要使用关键字</a:t>
            </a:r>
            <a:r>
              <a:rPr lang="en-US" altLang="zh-CN" dirty="0"/>
              <a:t>delegate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729563" y="2422521"/>
            <a:ext cx="8605284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delegate void </a:t>
            </a:r>
            <a:r>
              <a:rPr lang="en-US" altLang="zh-CN" dirty="0" err="1"/>
              <a:t>SomeDelegate</a:t>
            </a:r>
            <a:r>
              <a:rPr lang="en-US" altLang="zh-CN" dirty="0"/>
              <a:t>(type1 para1,type2 para2,</a:t>
            </a:r>
            <a:r>
              <a:rPr lang="zh-CN" altLang="zh-CN" dirty="0"/>
              <a:t>…</a:t>
            </a:r>
            <a:r>
              <a:rPr lang="en-US" altLang="zh-CN" dirty="0"/>
              <a:t>,</a:t>
            </a:r>
            <a:r>
              <a:rPr lang="en-US" altLang="zh-CN" dirty="0" err="1"/>
              <a:t>typen</a:t>
            </a:r>
            <a:r>
              <a:rPr lang="en-US" altLang="zh-CN" dirty="0"/>
              <a:t> </a:t>
            </a:r>
            <a:r>
              <a:rPr lang="en-US" altLang="zh-CN" dirty="0" err="1"/>
              <a:t>paran</a:t>
            </a:r>
            <a:r>
              <a:rPr lang="en-US" altLang="zh-CN" dirty="0"/>
              <a:t>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623237" y="2875002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）声明委托：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729563" y="3242930"/>
            <a:ext cx="8605284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SomeDelegate</a:t>
            </a:r>
            <a:r>
              <a:rPr lang="en-US" altLang="zh-CN" dirty="0"/>
              <a:t> d;</a:t>
            </a:r>
            <a:endParaRPr lang="zh-CN" altLang="zh-CN" dirty="0"/>
          </a:p>
        </p:txBody>
      </p:sp>
      <p:sp>
        <p:nvSpPr>
          <p:cNvPr id="7" name="矩形 6"/>
          <p:cNvSpPr/>
          <p:nvPr/>
        </p:nvSpPr>
        <p:spPr>
          <a:xfrm>
            <a:off x="1623237" y="3671788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）实例化委托：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729563" y="4041120"/>
            <a:ext cx="8605284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d = new </a:t>
            </a:r>
            <a:r>
              <a:rPr lang="en-US" altLang="zh-CN" dirty="0" err="1"/>
              <a:t>SomeDelegate</a:t>
            </a:r>
            <a:r>
              <a:rPr lang="en-US" altLang="zh-CN" dirty="0"/>
              <a:t>(</a:t>
            </a:r>
            <a:r>
              <a:rPr lang="en-US" altLang="zh-CN" dirty="0" err="1"/>
              <a:t>obj.InstanceMethod</a:t>
            </a:r>
            <a:r>
              <a:rPr lang="en-US" altLang="zh-CN" dirty="0"/>
              <a:t>);</a:t>
            </a:r>
            <a:endParaRPr lang="zh-CN" altLang="zh-CN" dirty="0"/>
          </a:p>
        </p:txBody>
      </p:sp>
      <p:sp>
        <p:nvSpPr>
          <p:cNvPr id="9" name="矩形 8"/>
          <p:cNvSpPr/>
          <p:nvPr/>
        </p:nvSpPr>
        <p:spPr>
          <a:xfrm>
            <a:off x="1623237" y="4449743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）然后作为某方法的参数：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729563" y="4819075"/>
            <a:ext cx="8605284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someMethod</a:t>
            </a:r>
            <a:r>
              <a:rPr lang="en-US" altLang="zh-CN" dirty="0"/>
              <a:t>(d);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1465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2635229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初识委托</a:t>
            </a:r>
          </a:p>
        </p:txBody>
      </p:sp>
      <p:sp>
        <p:nvSpPr>
          <p:cNvPr id="3" name="矩形 2"/>
          <p:cNvSpPr/>
          <p:nvPr/>
        </p:nvSpPr>
        <p:spPr>
          <a:xfrm>
            <a:off x="1351229" y="1351739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）最后在此方法的实现代码中使用：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3881" y="1721071"/>
            <a:ext cx="9238799" cy="1903690"/>
          </a:xfrm>
          <a:prstGeom prst="roundRect">
            <a:avLst>
              <a:gd name="adj" fmla="val 8729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private void </a:t>
            </a:r>
            <a:r>
              <a:rPr lang="en-US" altLang="zh-CN" sz="1600" dirty="0" err="1"/>
              <a:t>someMethod</a:t>
            </a:r>
            <a:r>
              <a:rPr lang="en-US" altLang="zh-CN" sz="1600" dirty="0"/>
              <a:t>(</a:t>
            </a:r>
            <a:r>
              <a:rPr lang="en-US" altLang="zh-CN" sz="1600" dirty="0" err="1"/>
              <a:t>SomeDelegate</a:t>
            </a:r>
            <a:r>
              <a:rPr lang="en-US" altLang="zh-CN" sz="1600" dirty="0"/>
              <a:t> </a:t>
            </a:r>
            <a:r>
              <a:rPr lang="en-US" altLang="zh-CN" sz="1600" dirty="0" err="1"/>
              <a:t>someDelegate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	…</a:t>
            </a:r>
            <a:endParaRPr lang="zh-CN" altLang="zh-CN" sz="1600" dirty="0"/>
          </a:p>
          <a:p>
            <a:r>
              <a:rPr lang="en-US" altLang="zh-CN" sz="1600" dirty="0"/>
              <a:t>	//</a:t>
            </a:r>
            <a:r>
              <a:rPr lang="zh-CN" altLang="zh-CN" sz="1600" dirty="0"/>
              <a:t>使用委托</a:t>
            </a:r>
          </a:p>
          <a:p>
            <a:r>
              <a:rPr lang="en-US" altLang="zh-CN" sz="1600" dirty="0"/>
              <a:t>	</a:t>
            </a:r>
            <a:r>
              <a:rPr lang="en-US" altLang="zh-CN" sz="1600" dirty="0" err="1"/>
              <a:t>someDelegate</a:t>
            </a:r>
            <a:r>
              <a:rPr lang="en-US" altLang="zh-CN" sz="1600" dirty="0"/>
              <a:t>(arg1,arg2,</a:t>
            </a:r>
            <a:r>
              <a:rPr lang="zh-CN" altLang="zh-CN" sz="1600" dirty="0"/>
              <a:t>…</a:t>
            </a:r>
            <a:r>
              <a:rPr lang="en-US" altLang="zh-CN" sz="1600" dirty="0"/>
              <a:t>,</a:t>
            </a:r>
            <a:r>
              <a:rPr lang="en-US" altLang="zh-CN" sz="1600" dirty="0" err="1"/>
              <a:t>argn</a:t>
            </a:r>
            <a:r>
              <a:rPr lang="en-US" altLang="zh-CN" sz="1600" dirty="0"/>
              <a:t>);</a:t>
            </a:r>
            <a:endParaRPr lang="zh-CN" altLang="zh-CN" sz="1600" dirty="0"/>
          </a:p>
          <a:p>
            <a:r>
              <a:rPr lang="en-US" altLang="zh-CN" sz="1600" dirty="0"/>
              <a:t>	…</a:t>
            </a:r>
            <a:endParaRPr lang="zh-CN" altLang="zh-CN" sz="1600" dirty="0"/>
          </a:p>
          <a:p>
            <a:r>
              <a:rPr lang="en-US" altLang="zh-CN" sz="1600" dirty="0" smtClean="0"/>
              <a:t>}</a:t>
            </a:r>
            <a:endParaRPr lang="zh-CN" altLang="zh-CN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967563" y="3732028"/>
            <a:ext cx="1003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通过委托</a:t>
            </a:r>
            <a:r>
              <a:rPr lang="en-US" altLang="zh-CN" baseline="-25000" dirty="0"/>
              <a:t> </a:t>
            </a:r>
            <a:r>
              <a:rPr lang="en-US" altLang="zh-CN" dirty="0" err="1"/>
              <a:t>SomeDelegate</a:t>
            </a:r>
            <a:r>
              <a:rPr lang="en-US" altLang="zh-CN" baseline="-25000" dirty="0"/>
              <a:t> </a:t>
            </a:r>
            <a:r>
              <a:rPr lang="zh-CN" altLang="zh-CN" dirty="0"/>
              <a:t>实现对方法</a:t>
            </a:r>
            <a:r>
              <a:rPr lang="en-US" altLang="zh-CN" baseline="-25000" dirty="0"/>
              <a:t> </a:t>
            </a:r>
            <a:r>
              <a:rPr lang="en-US" altLang="zh-CN" dirty="0" err="1"/>
              <a:t>InstanceMethod</a:t>
            </a:r>
            <a:r>
              <a:rPr lang="en-US" altLang="zh-CN" baseline="-25000" dirty="0"/>
              <a:t> </a:t>
            </a:r>
            <a:r>
              <a:rPr lang="zh-CN" altLang="zh-CN" dirty="0"/>
              <a:t>的调用，调用还必须有一个前提条件：方法</a:t>
            </a:r>
            <a:r>
              <a:rPr lang="en-US" altLang="zh-CN" baseline="-25000" dirty="0"/>
              <a:t> </a:t>
            </a:r>
            <a:r>
              <a:rPr lang="en-US" altLang="zh-CN" dirty="0" err="1"/>
              <a:t>InstanceMethod</a:t>
            </a:r>
            <a:r>
              <a:rPr lang="en-US" altLang="zh-CN" baseline="-25000" dirty="0"/>
              <a:t> </a:t>
            </a:r>
            <a:r>
              <a:rPr lang="zh-CN" altLang="zh-CN" dirty="0"/>
              <a:t>有参数且和定义</a:t>
            </a:r>
            <a:r>
              <a:rPr lang="en-US" altLang="zh-CN" baseline="-25000" dirty="0"/>
              <a:t> </a:t>
            </a:r>
            <a:r>
              <a:rPr lang="en-US" altLang="zh-CN" dirty="0" err="1"/>
              <a:t>SomeDelegate</a:t>
            </a:r>
            <a:r>
              <a:rPr lang="en-US" altLang="zh-CN" baseline="-25000" dirty="0"/>
              <a:t> </a:t>
            </a:r>
            <a:r>
              <a:rPr lang="zh-CN" altLang="zh-CN" dirty="0"/>
              <a:t>的参数一致，并且返回类型相同（这里为</a:t>
            </a:r>
            <a:r>
              <a:rPr lang="en-US" altLang="zh-CN" baseline="-25000" dirty="0"/>
              <a:t> </a:t>
            </a:r>
            <a:r>
              <a:rPr lang="en-US" altLang="zh-CN" dirty="0"/>
              <a:t>void</a:t>
            </a:r>
            <a:r>
              <a:rPr lang="zh-CN" altLang="zh-CN" dirty="0"/>
              <a:t>）。</a:t>
            </a:r>
          </a:p>
          <a:p>
            <a:pPr indent="446088"/>
            <a:r>
              <a:rPr lang="zh-CN" altLang="zh-CN" dirty="0"/>
              <a:t>定义</a:t>
            </a:r>
            <a:r>
              <a:rPr lang="en-US" altLang="zh-CN" dirty="0" err="1"/>
              <a:t>InstanceMethod</a:t>
            </a:r>
            <a:r>
              <a:rPr lang="en-US" altLang="zh-CN" dirty="0"/>
              <a:t>()</a:t>
            </a:r>
            <a:r>
              <a:rPr lang="zh-CN" altLang="zh-CN" dirty="0"/>
              <a:t>方法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563880" y="4911115"/>
            <a:ext cx="9238799" cy="1464231"/>
          </a:xfrm>
          <a:prstGeom prst="roundRect">
            <a:avLst>
              <a:gd name="adj" fmla="val 9405"/>
            </a:avLst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private void </a:t>
            </a:r>
            <a:r>
              <a:rPr lang="en-US" altLang="zh-CN" sz="1600" dirty="0" err="1"/>
              <a:t>InstanceMethod</a:t>
            </a:r>
            <a:r>
              <a:rPr lang="en-US" altLang="zh-CN" sz="1600" dirty="0"/>
              <a:t>(type1 para1,type2 para2,…,</a:t>
            </a:r>
            <a:r>
              <a:rPr lang="en-US" altLang="zh-CN" sz="1600" dirty="0" err="1"/>
              <a:t>typen</a:t>
            </a:r>
            <a:r>
              <a:rPr lang="en-US" altLang="zh-CN" sz="1600" dirty="0"/>
              <a:t> </a:t>
            </a:r>
            <a:r>
              <a:rPr lang="en-US" altLang="zh-CN" sz="1600" dirty="0" err="1"/>
              <a:t>paran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	//</a:t>
            </a:r>
            <a:r>
              <a:rPr lang="zh-CN" altLang="zh-CN" sz="1600" dirty="0"/>
              <a:t>方法体</a:t>
            </a:r>
          </a:p>
          <a:p>
            <a:r>
              <a:rPr lang="en-US" altLang="zh-CN" sz="1600" dirty="0"/>
              <a:t>	…</a:t>
            </a:r>
            <a:endParaRPr lang="zh-CN" altLang="zh-CN" sz="1600" dirty="0"/>
          </a:p>
          <a:p>
            <a:r>
              <a:rPr lang="en-US" altLang="zh-CN" sz="1600" dirty="0"/>
              <a:t>}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44164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2635229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初识委托</a:t>
            </a:r>
          </a:p>
        </p:txBody>
      </p:sp>
      <p:sp>
        <p:nvSpPr>
          <p:cNvPr id="3" name="矩形 2"/>
          <p:cNvSpPr/>
          <p:nvPr/>
        </p:nvSpPr>
        <p:spPr>
          <a:xfrm>
            <a:off x="1293628" y="121323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【例</a:t>
            </a:r>
            <a:r>
              <a:rPr lang="en-US" altLang="zh-CN" b="1" dirty="0"/>
              <a:t>5.5</a:t>
            </a:r>
            <a:r>
              <a:rPr lang="zh-CN" altLang="zh-CN" dirty="0"/>
              <a:t>】 </a:t>
            </a:r>
            <a:r>
              <a:rPr lang="zh-CN" altLang="zh-CN" dirty="0">
                <a:hlinkClick r:id="rId2" action="ppaction://hlinkfile"/>
              </a:rPr>
              <a:t>委托示例</a:t>
            </a:r>
            <a:r>
              <a:rPr lang="zh-CN" altLang="zh-CN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dirty="0"/>
              <a:t>程序运行结果如图</a:t>
            </a:r>
            <a:r>
              <a:rPr lang="en-US" altLang="zh-CN" dirty="0"/>
              <a:t>5.5</a:t>
            </a:r>
            <a:r>
              <a:rPr lang="zh-CN" altLang="zh-CN" dirty="0"/>
              <a:t>所示。</a:t>
            </a:r>
          </a:p>
        </p:txBody>
      </p:sp>
      <p:pic>
        <p:nvPicPr>
          <p:cNvPr id="5122" name="图片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838" y="2226929"/>
            <a:ext cx="3613347" cy="65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31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02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4470688" y="3384399"/>
            <a:ext cx="3546230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为什么要使用委托</a:t>
            </a:r>
          </a:p>
        </p:txBody>
      </p:sp>
    </p:spTree>
    <p:extLst>
      <p:ext uri="{BB962C8B-B14F-4D97-AF65-F5344CB8AC3E}">
        <p14:creationId xmlns:p14="http://schemas.microsoft.com/office/powerpoint/2010/main" val="353132437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3060532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为什么要使用委托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4130" y="1509823"/>
            <a:ext cx="923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b="1" dirty="0"/>
              <a:t>5.6</a:t>
            </a:r>
            <a:r>
              <a:rPr lang="zh-CN" altLang="zh-CN" dirty="0"/>
              <a:t>】 采用传统函数调用方式实 现“文字抄写员”程序，程序界面如图</a:t>
            </a:r>
            <a:r>
              <a:rPr lang="en-US" altLang="zh-CN" dirty="0"/>
              <a:t>5.6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678" y="2002759"/>
            <a:ext cx="3552787" cy="322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536909" y="5255440"/>
            <a:ext cx="4031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创建</a:t>
            </a:r>
            <a:r>
              <a:rPr lang="en-US" altLang="zh-CN" dirty="0" err="1">
                <a:hlinkClick r:id="rId3" action="ppaction://hlinkfile"/>
              </a:rPr>
              <a:t>ProcessMethodCall</a:t>
            </a:r>
            <a:r>
              <a:rPr lang="zh-CN" altLang="zh-CN" dirty="0">
                <a:hlinkClick r:id="rId3" action="ppaction://hlinkfile"/>
              </a:rPr>
              <a:t>工程，</a:t>
            </a:r>
            <a:r>
              <a:rPr lang="zh-CN" altLang="zh-CN" dirty="0" smtClean="0">
                <a:hlinkClick r:id="rId3" action="ppaction://hlinkfile"/>
              </a:rPr>
              <a:t>程序</a:t>
            </a:r>
            <a:r>
              <a:rPr lang="zh-CN" altLang="en-US" dirty="0" smtClean="0">
                <a:hlinkClick r:id="rId3" action="ppaction://hlinkfile"/>
              </a:rPr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15535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3060532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为什么要使用委托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1991" y="1360967"/>
            <a:ext cx="9898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程序很简单，定义两个方法</a:t>
            </a:r>
            <a:r>
              <a:rPr lang="en-US" altLang="zh-CN" dirty="0"/>
              <a:t>writeTextBox1()</a:t>
            </a:r>
            <a:r>
              <a:rPr lang="zh-CN" altLang="zh-CN" dirty="0"/>
              <a:t>和</a:t>
            </a:r>
            <a:r>
              <a:rPr lang="en-US" altLang="zh-CN" dirty="0"/>
              <a:t>writeTextBox2()</a:t>
            </a:r>
            <a:r>
              <a:rPr lang="zh-CN" altLang="zh-CN" dirty="0"/>
              <a:t>，分别用于向文本区①和文本区②中写入文字，然后在【提交】按钮的事件过程中直接调用这两个方法，实现程序“抄写”的功能。在抄写文本时，每写入一个字，都使用</a:t>
            </a:r>
            <a:r>
              <a:rPr lang="en-US" altLang="zh-CN" dirty="0"/>
              <a:t>while</a:t>
            </a:r>
            <a:r>
              <a:rPr lang="zh-CN" altLang="zh-CN" dirty="0"/>
              <a:t>语句间歇延时</a:t>
            </a:r>
            <a:r>
              <a:rPr lang="en-US" altLang="zh-CN" dirty="0"/>
              <a:t>1</a:t>
            </a:r>
            <a:r>
              <a:rPr lang="zh-CN" altLang="zh-CN" dirty="0"/>
              <a:t>秒钟，以便更加形象地展示程序的运行过程。程序运行效果如图</a:t>
            </a:r>
            <a:r>
              <a:rPr lang="en-US" altLang="zh-CN" dirty="0"/>
              <a:t>5.7</a:t>
            </a:r>
            <a:r>
              <a:rPr lang="zh-CN" altLang="zh-CN" dirty="0"/>
              <a:t>所示。</a:t>
            </a:r>
            <a:endParaRPr lang="zh-CN" altLang="en-US" dirty="0"/>
          </a:p>
        </p:txBody>
      </p:sp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05" y="2668771"/>
            <a:ext cx="3773746" cy="3422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83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3060532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为什么要使用委托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8316" y="1275907"/>
            <a:ext cx="9686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仔细查看该程序的源代码，细心的读者可能会注意到这样一个问题：方法</a:t>
            </a:r>
            <a:r>
              <a:rPr lang="en-US" altLang="zh-CN" dirty="0"/>
              <a:t>writeTextBox1( )</a:t>
            </a:r>
            <a:r>
              <a:rPr lang="zh-CN" altLang="zh-CN" dirty="0"/>
              <a:t>和</a:t>
            </a:r>
            <a:r>
              <a:rPr lang="en-US" altLang="zh-CN" dirty="0"/>
              <a:t>writeTextBox2( )</a:t>
            </a:r>
            <a:r>
              <a:rPr lang="zh-CN" altLang="zh-CN" dirty="0"/>
              <a:t>几乎完全一样。现将这两段代码特别摘出，对比如下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531081" y="2009553"/>
            <a:ext cx="4199861" cy="3198733"/>
          </a:xfrm>
          <a:prstGeom prst="roundRect">
            <a:avLst>
              <a:gd name="adj" fmla="val 5228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pPr defTabSz="520700"/>
            <a:r>
              <a:rPr lang="en-US" altLang="zh-CN" sz="1400" dirty="0"/>
              <a:t>//</a:t>
            </a:r>
            <a:r>
              <a:rPr lang="zh-CN" altLang="zh-CN" sz="1400" dirty="0"/>
              <a:t>写文本区①的方法</a:t>
            </a:r>
          </a:p>
          <a:p>
            <a:pPr defTabSz="520700"/>
            <a:r>
              <a:rPr lang="en-US" altLang="zh-CN" sz="1400" dirty="0"/>
              <a:t>private void writeTextBox1()</a:t>
            </a:r>
            <a:endParaRPr lang="zh-CN" altLang="zh-CN" sz="1400" dirty="0"/>
          </a:p>
          <a:p>
            <a:pPr defTabSz="520700"/>
            <a:r>
              <a:rPr lang="en-US" altLang="zh-CN" sz="1400" dirty="0"/>
              <a:t>{</a:t>
            </a:r>
            <a:endParaRPr lang="zh-CN" altLang="zh-CN" sz="1400" dirty="0"/>
          </a:p>
          <a:p>
            <a:pPr defTabSz="520700"/>
            <a:r>
              <a:rPr lang="en-US" altLang="zh-CN" sz="1400" dirty="0"/>
              <a:t>	string </a:t>
            </a:r>
            <a:r>
              <a:rPr lang="en-US" altLang="zh-CN" sz="1400" dirty="0" err="1"/>
              <a:t>strdata</a:t>
            </a:r>
            <a:r>
              <a:rPr lang="en-US" altLang="zh-CN" sz="1400" dirty="0"/>
              <a:t> = textBox3.Text;</a:t>
            </a:r>
            <a:endParaRPr lang="zh-CN" altLang="zh-CN" sz="1400" dirty="0"/>
          </a:p>
          <a:p>
            <a:pPr defTabSz="520700"/>
            <a:r>
              <a:rPr lang="en-US" altLang="zh-CN" sz="1400" dirty="0"/>
              <a:t>	for (</a:t>
            </a:r>
            <a:r>
              <a:rPr lang="en-US" altLang="zh-CN" sz="1400" dirty="0" err="1"/>
              <a:t>int</a:t>
            </a:r>
            <a:r>
              <a:rPr lang="en-US" altLang="zh-CN" sz="1400" dirty="0"/>
              <a:t> i = 0; i &lt; </a:t>
            </a:r>
            <a:r>
              <a:rPr lang="en-US" altLang="zh-CN" sz="1400" dirty="0" err="1"/>
              <a:t>strdata.Length</a:t>
            </a:r>
            <a:r>
              <a:rPr lang="en-US" altLang="zh-CN" sz="1400" dirty="0"/>
              <a:t>; i++)</a:t>
            </a:r>
            <a:endParaRPr lang="zh-CN" altLang="zh-CN" sz="1400" dirty="0"/>
          </a:p>
          <a:p>
            <a:pPr defTabSz="520700"/>
            <a:r>
              <a:rPr lang="en-US" altLang="zh-CN" sz="1400" dirty="0"/>
              <a:t>	{</a:t>
            </a:r>
            <a:endParaRPr lang="zh-CN" altLang="zh-CN" sz="1400" dirty="0"/>
          </a:p>
          <a:p>
            <a:pPr defTabSz="520700"/>
            <a:r>
              <a:rPr lang="en-US" altLang="zh-CN" sz="1400" dirty="0"/>
              <a:t>		</a:t>
            </a:r>
            <a:r>
              <a:rPr lang="en-US" altLang="zh-CN" sz="1400" b="1" dirty="0"/>
              <a:t>textBox1.AppendText(</a:t>
            </a:r>
            <a:r>
              <a:rPr lang="en-US" altLang="zh-CN" sz="1400" b="1" dirty="0" err="1"/>
              <a:t>strdata</a:t>
            </a:r>
            <a:r>
              <a:rPr lang="en-US" altLang="zh-CN" sz="1400" b="1" dirty="0"/>
              <a:t>[i] + "\r");</a:t>
            </a:r>
            <a:endParaRPr lang="zh-CN" altLang="zh-CN" sz="1400" dirty="0"/>
          </a:p>
          <a:p>
            <a:pPr defTabSz="520700"/>
            <a:r>
              <a:rPr lang="en-US" altLang="zh-CN" sz="1400" dirty="0"/>
              <a:t>		//</a:t>
            </a:r>
            <a:r>
              <a:rPr lang="zh-CN" altLang="zh-CN" sz="1400" dirty="0"/>
              <a:t>间歇延时</a:t>
            </a:r>
          </a:p>
          <a:p>
            <a:pPr defTabSz="520700"/>
            <a:r>
              <a:rPr lang="en-US" altLang="zh-CN" sz="1400" dirty="0"/>
              <a:t>		</a:t>
            </a:r>
            <a:r>
              <a:rPr lang="en-US" altLang="zh-CN" sz="1400" dirty="0" err="1"/>
              <a:t>DateTime</a:t>
            </a:r>
            <a:r>
              <a:rPr lang="en-US" altLang="zh-CN" sz="1400" dirty="0"/>
              <a:t> now = </a:t>
            </a:r>
            <a:r>
              <a:rPr lang="en-US" altLang="zh-CN" sz="1400" dirty="0" err="1"/>
              <a:t>DateTime.Now</a:t>
            </a:r>
            <a:r>
              <a:rPr lang="en-US" altLang="zh-CN" sz="1400" dirty="0"/>
              <a:t>;</a:t>
            </a:r>
            <a:endParaRPr lang="zh-CN" altLang="zh-CN" sz="1400" dirty="0"/>
          </a:p>
          <a:p>
            <a:pPr defTabSz="520700"/>
            <a:r>
              <a:rPr lang="en-US" altLang="zh-CN" sz="1400" dirty="0"/>
              <a:t>		while (</a:t>
            </a:r>
            <a:r>
              <a:rPr lang="en-US" altLang="zh-CN" sz="1400" dirty="0" err="1"/>
              <a:t>now.AddSeconds</a:t>
            </a:r>
            <a:r>
              <a:rPr lang="en-US" altLang="zh-CN" sz="1400" dirty="0"/>
              <a:t>(1)</a:t>
            </a:r>
            <a:endParaRPr lang="zh-CN" altLang="zh-CN" sz="1400" dirty="0"/>
          </a:p>
          <a:p>
            <a:pPr defTabSz="520700"/>
            <a:r>
              <a:rPr lang="en-US" altLang="zh-CN" sz="1400" dirty="0"/>
              <a:t>				&gt; </a:t>
            </a:r>
            <a:r>
              <a:rPr lang="en-US" altLang="zh-CN" sz="1400" dirty="0" err="1"/>
              <a:t>DateTime.Now</a:t>
            </a:r>
            <a:r>
              <a:rPr lang="en-US" altLang="zh-CN" sz="1400" dirty="0"/>
              <a:t>) { }</a:t>
            </a:r>
            <a:endParaRPr lang="zh-CN" altLang="zh-CN" sz="1400" dirty="0"/>
          </a:p>
          <a:p>
            <a:pPr defTabSz="520700"/>
            <a:r>
              <a:rPr lang="en-US" altLang="zh-CN" sz="1400" dirty="0"/>
              <a:t>	}</a:t>
            </a:r>
            <a:endParaRPr lang="zh-CN" altLang="zh-CN" sz="1400" dirty="0"/>
          </a:p>
          <a:p>
            <a:pPr defTabSz="520700"/>
            <a:r>
              <a:rPr lang="en-US" altLang="zh-CN" sz="1400" dirty="0" smtClean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0932" y="2009553"/>
            <a:ext cx="4199861" cy="3198733"/>
          </a:xfrm>
          <a:prstGeom prst="roundRect">
            <a:avLst>
              <a:gd name="adj" fmla="val 5228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pPr defTabSz="552450"/>
            <a:r>
              <a:rPr lang="en-US" altLang="zh-CN" sz="1400" dirty="0"/>
              <a:t>//</a:t>
            </a:r>
            <a:r>
              <a:rPr lang="zh-CN" altLang="zh-CN" sz="1400" dirty="0"/>
              <a:t>写文本区②的方法</a:t>
            </a:r>
          </a:p>
          <a:p>
            <a:pPr defTabSz="552450"/>
            <a:r>
              <a:rPr lang="en-US" altLang="zh-CN" sz="1400" dirty="0"/>
              <a:t>private void writeTextBox2()</a:t>
            </a:r>
            <a:endParaRPr lang="zh-CN" altLang="zh-CN" sz="1400" dirty="0"/>
          </a:p>
          <a:p>
            <a:pPr defTabSz="552450"/>
            <a:r>
              <a:rPr lang="en-US" altLang="zh-CN" sz="1400" dirty="0"/>
              <a:t>{</a:t>
            </a:r>
            <a:endParaRPr lang="zh-CN" altLang="zh-CN" sz="1400" dirty="0"/>
          </a:p>
          <a:p>
            <a:pPr defTabSz="552450"/>
            <a:r>
              <a:rPr lang="en-US" altLang="zh-CN" sz="1400" dirty="0"/>
              <a:t>	string </a:t>
            </a:r>
            <a:r>
              <a:rPr lang="en-US" altLang="zh-CN" sz="1400" dirty="0" err="1"/>
              <a:t>strdata</a:t>
            </a:r>
            <a:r>
              <a:rPr lang="en-US" altLang="zh-CN" sz="1400" dirty="0"/>
              <a:t> = textBox3.Text;</a:t>
            </a:r>
            <a:endParaRPr lang="zh-CN" altLang="zh-CN" sz="1400" dirty="0"/>
          </a:p>
          <a:p>
            <a:pPr defTabSz="552450"/>
            <a:r>
              <a:rPr lang="en-US" altLang="zh-CN" sz="1400" dirty="0"/>
              <a:t>	for (</a:t>
            </a:r>
            <a:r>
              <a:rPr lang="en-US" altLang="zh-CN" sz="1400" dirty="0" err="1"/>
              <a:t>int</a:t>
            </a:r>
            <a:r>
              <a:rPr lang="en-US" altLang="zh-CN" sz="1400" dirty="0"/>
              <a:t> i = 0; i &lt; </a:t>
            </a:r>
            <a:r>
              <a:rPr lang="en-US" altLang="zh-CN" sz="1400" dirty="0" err="1"/>
              <a:t>strdata.Length</a:t>
            </a:r>
            <a:r>
              <a:rPr lang="en-US" altLang="zh-CN" sz="1400" dirty="0"/>
              <a:t>; i++)</a:t>
            </a:r>
            <a:endParaRPr lang="zh-CN" altLang="zh-CN" sz="1400" dirty="0"/>
          </a:p>
          <a:p>
            <a:pPr defTabSz="552450"/>
            <a:r>
              <a:rPr lang="en-US" altLang="zh-CN" sz="1400" dirty="0"/>
              <a:t>	{</a:t>
            </a:r>
            <a:endParaRPr lang="zh-CN" altLang="zh-CN" sz="1400" dirty="0"/>
          </a:p>
          <a:p>
            <a:pPr defTabSz="552450"/>
            <a:r>
              <a:rPr lang="en-US" altLang="zh-CN" sz="1400" dirty="0"/>
              <a:t>		</a:t>
            </a:r>
            <a:r>
              <a:rPr lang="en-US" altLang="zh-CN" sz="1400" b="1" dirty="0"/>
              <a:t>textBox2.AppendText(</a:t>
            </a:r>
            <a:r>
              <a:rPr lang="en-US" altLang="zh-CN" sz="1400" b="1" dirty="0" err="1"/>
              <a:t>strdata</a:t>
            </a:r>
            <a:r>
              <a:rPr lang="en-US" altLang="zh-CN" sz="1400" b="1" dirty="0"/>
              <a:t>[i] + "\r");</a:t>
            </a:r>
            <a:endParaRPr lang="zh-CN" altLang="zh-CN" sz="1400" dirty="0"/>
          </a:p>
          <a:p>
            <a:pPr defTabSz="552450"/>
            <a:r>
              <a:rPr lang="en-US" altLang="zh-CN" sz="1400" dirty="0"/>
              <a:t>		//</a:t>
            </a:r>
            <a:r>
              <a:rPr lang="zh-CN" altLang="zh-CN" sz="1400" dirty="0"/>
              <a:t>间歇延时</a:t>
            </a:r>
          </a:p>
          <a:p>
            <a:pPr defTabSz="552450"/>
            <a:r>
              <a:rPr lang="en-US" altLang="zh-CN" sz="1400" dirty="0"/>
              <a:t>		</a:t>
            </a:r>
            <a:r>
              <a:rPr lang="en-US" altLang="zh-CN" sz="1400" dirty="0" err="1"/>
              <a:t>DateTime</a:t>
            </a:r>
            <a:r>
              <a:rPr lang="en-US" altLang="zh-CN" sz="1400" dirty="0"/>
              <a:t> now = </a:t>
            </a:r>
            <a:r>
              <a:rPr lang="en-US" altLang="zh-CN" sz="1400" dirty="0" err="1"/>
              <a:t>DateTime.Now</a:t>
            </a:r>
            <a:r>
              <a:rPr lang="en-US" altLang="zh-CN" sz="1400" dirty="0"/>
              <a:t>;</a:t>
            </a:r>
            <a:endParaRPr lang="zh-CN" altLang="zh-CN" sz="1400" dirty="0"/>
          </a:p>
          <a:p>
            <a:pPr defTabSz="552450"/>
            <a:r>
              <a:rPr lang="en-US" altLang="zh-CN" sz="1400" dirty="0"/>
              <a:t>		while (</a:t>
            </a:r>
            <a:r>
              <a:rPr lang="en-US" altLang="zh-CN" sz="1400" dirty="0" err="1"/>
              <a:t>now.AddSeconds</a:t>
            </a:r>
            <a:r>
              <a:rPr lang="en-US" altLang="zh-CN" sz="1400" dirty="0"/>
              <a:t>(1)</a:t>
            </a:r>
            <a:endParaRPr lang="zh-CN" altLang="zh-CN" sz="1400" dirty="0"/>
          </a:p>
          <a:p>
            <a:pPr defTabSz="552450"/>
            <a:r>
              <a:rPr lang="en-US" altLang="zh-CN" sz="1400" dirty="0"/>
              <a:t>				&gt; </a:t>
            </a:r>
            <a:r>
              <a:rPr lang="en-US" altLang="zh-CN" sz="1400" dirty="0" err="1"/>
              <a:t>DateTime.Now</a:t>
            </a:r>
            <a:r>
              <a:rPr lang="en-US" altLang="zh-CN" sz="1400" dirty="0"/>
              <a:t>) { }</a:t>
            </a:r>
            <a:endParaRPr lang="zh-CN" altLang="zh-CN" sz="1400" dirty="0"/>
          </a:p>
          <a:p>
            <a:pPr defTabSz="552450"/>
            <a:r>
              <a:rPr lang="en-US" altLang="zh-CN" sz="1400" dirty="0"/>
              <a:t>	}</a:t>
            </a:r>
            <a:endParaRPr lang="zh-CN" altLang="zh-CN" sz="1400" dirty="0"/>
          </a:p>
          <a:p>
            <a:pPr defTabSz="552450"/>
            <a:r>
              <a:rPr lang="en-US" altLang="zh-CN" sz="1400" dirty="0"/>
              <a:t>}</a:t>
            </a:r>
            <a:endParaRPr lang="zh-C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92896303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3060532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为什么要使用委托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0093" y="1265274"/>
            <a:ext cx="100902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产生这一问题的根源是：目前程序语言普遍支持的方法（函数）调用机制，是结构化编程时代（</a:t>
            </a:r>
            <a:r>
              <a:rPr lang="en-US" altLang="zh-CN" dirty="0"/>
              <a:t>20</a:t>
            </a:r>
            <a:r>
              <a:rPr lang="zh-CN" altLang="zh-CN" dirty="0"/>
              <a:t>世纪</a:t>
            </a:r>
            <a:r>
              <a:rPr lang="en-US" altLang="zh-CN" dirty="0"/>
              <a:t>70</a:t>
            </a:r>
            <a:r>
              <a:rPr lang="zh-CN" altLang="zh-CN" dirty="0"/>
              <a:t>年代）的产物，而结构化是适应</a:t>
            </a:r>
            <a:r>
              <a:rPr lang="zh-CN" altLang="zh-CN" b="1" dirty="0"/>
              <a:t>面向过程</a:t>
            </a:r>
            <a:r>
              <a:rPr lang="zh-CN" altLang="zh-CN" dirty="0"/>
              <a:t>发展起来的编程方式，故程序中的方法（函数）体也是对操作</a:t>
            </a:r>
            <a:r>
              <a:rPr lang="zh-CN" altLang="zh-CN" b="1" dirty="0"/>
              <a:t>过程的封装</a:t>
            </a:r>
            <a:r>
              <a:rPr lang="zh-CN" altLang="zh-CN" dirty="0"/>
              <a:t>却没有屏蔽方法本身的差别，但是在面向对象思想早已成为软件开发主导的今天，迫切需要一种完全不同于传统方法调用的全新的代码封装机制。</a:t>
            </a:r>
          </a:p>
          <a:p>
            <a:pPr indent="446088"/>
            <a:r>
              <a:rPr lang="zh-CN" altLang="zh-CN" dirty="0"/>
              <a:t>举个例子，如果你出去旅行，计划在旅途中做很多事（游玩景点、体验挑战、探索自然等）并且所有步骤已安排妥当，将它们封装在一个程序方法</a:t>
            </a:r>
            <a:r>
              <a:rPr lang="en-US" altLang="zh-CN" dirty="0" err="1"/>
              <a:t>MyTravelplans</a:t>
            </a:r>
            <a:r>
              <a:rPr lang="en-US" altLang="zh-CN" dirty="0"/>
              <a:t>()</a:t>
            </a:r>
            <a:r>
              <a:rPr lang="zh-CN" altLang="zh-CN" dirty="0"/>
              <a:t>中，代码结构如下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531088" y="3104707"/>
            <a:ext cx="8995145" cy="2553891"/>
          </a:xfrm>
          <a:prstGeom prst="roundRect">
            <a:avLst>
              <a:gd name="adj" fmla="val 7508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void </a:t>
            </a:r>
            <a:r>
              <a:rPr lang="en-US" altLang="zh-CN" dirty="0" err="1"/>
              <a:t>MyTravelplans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en-US" altLang="zh-CN" dirty="0"/>
              <a:t>	// </a:t>
            </a:r>
            <a:r>
              <a:rPr lang="zh-CN" altLang="zh-CN" dirty="0"/>
              <a:t>前往目的地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DriveCar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/>
              <a:t>	// </a:t>
            </a:r>
            <a:r>
              <a:rPr lang="zh-CN" altLang="zh-CN" dirty="0"/>
              <a:t>享受之旅</a:t>
            </a:r>
            <a:r>
              <a:rPr lang="en-US" altLang="zh-CN" dirty="0"/>
              <a:t>(</a:t>
            </a:r>
            <a:r>
              <a:rPr lang="zh-CN" altLang="zh-CN" dirty="0"/>
              <a:t>游玩景点、体验挑战、探索自然等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b="1" dirty="0"/>
              <a:t>	</a:t>
            </a:r>
            <a:r>
              <a:rPr lang="zh-CN" altLang="zh-CN" dirty="0"/>
              <a:t>…</a:t>
            </a:r>
          </a:p>
          <a:p>
            <a:r>
              <a:rPr lang="en-US" altLang="zh-CN" dirty="0"/>
              <a:t>	// </a:t>
            </a:r>
            <a:r>
              <a:rPr lang="zh-CN" altLang="zh-CN" dirty="0"/>
              <a:t>结束</a:t>
            </a:r>
          </a:p>
          <a:p>
            <a:r>
              <a:rPr lang="en-US" altLang="zh-CN" dirty="0" smtClean="0"/>
              <a:t>}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889021429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01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4979039" y="3384400"/>
            <a:ext cx="2197932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2800" b="1" dirty="0"/>
              <a:t>自定义集合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80851767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3060532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为什么要使用委托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8316" y="1350335"/>
            <a:ext cx="9994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假如现在情况有变，当你看了低碳环保的宣传片后受到触动，临时决定改驾车为骑自行车，其他一切不变。尽管只是改换了一下出行工具，可你却不得不重写一个方法</a:t>
            </a:r>
            <a:r>
              <a:rPr lang="en-US" altLang="zh-CN" dirty="0" err="1"/>
              <a:t>MyTravelplansbyBike</a:t>
            </a:r>
            <a:r>
              <a:rPr lang="en-US" altLang="zh-CN" dirty="0"/>
              <a:t>()</a:t>
            </a:r>
            <a:r>
              <a:rPr lang="zh-CN" altLang="zh-CN" dirty="0"/>
              <a:t>，代码结构如下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594884" y="2323610"/>
            <a:ext cx="8941981" cy="2442270"/>
          </a:xfrm>
          <a:prstGeom prst="roundRect">
            <a:avLst>
              <a:gd name="adj" fmla="val 9589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void </a:t>
            </a:r>
            <a:r>
              <a:rPr lang="en-US" altLang="zh-CN" dirty="0" err="1"/>
              <a:t>MyTravelplansbyBike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en-US" altLang="zh-CN" dirty="0"/>
              <a:t>	// </a:t>
            </a:r>
            <a:r>
              <a:rPr lang="zh-CN" altLang="zh-CN" dirty="0"/>
              <a:t>前往目的地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RideBike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/>
              <a:t>	// </a:t>
            </a:r>
            <a:r>
              <a:rPr lang="zh-CN" altLang="zh-CN" dirty="0"/>
              <a:t>享受之旅</a:t>
            </a:r>
            <a:r>
              <a:rPr lang="en-US" altLang="zh-CN" dirty="0"/>
              <a:t>(</a:t>
            </a:r>
            <a:r>
              <a:rPr lang="zh-CN" altLang="zh-CN" dirty="0"/>
              <a:t>游玩景点、体验挑战、探索自然等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b="1" dirty="0"/>
              <a:t>	</a:t>
            </a:r>
            <a:r>
              <a:rPr lang="zh-CN" altLang="zh-CN" dirty="0"/>
              <a:t>…</a:t>
            </a:r>
          </a:p>
          <a:p>
            <a:r>
              <a:rPr lang="en-US" altLang="zh-CN" dirty="0"/>
              <a:t>	// </a:t>
            </a:r>
            <a:r>
              <a:rPr lang="zh-CN" altLang="zh-CN" dirty="0"/>
              <a:t>结束</a:t>
            </a:r>
          </a:p>
          <a:p>
            <a:r>
              <a:rPr lang="en-US" altLang="zh-CN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708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1991" y="1414130"/>
            <a:ext cx="997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那么有什么办法可以避免这一问题呢？人们很自然地想到：如果能够将程序的</a:t>
            </a:r>
            <a:r>
              <a:rPr lang="zh-CN" altLang="zh-CN" b="1" dirty="0"/>
              <a:t>方法作为一个参数传递</a:t>
            </a:r>
            <a:r>
              <a:rPr lang="zh-CN" altLang="zh-CN" dirty="0"/>
              <a:t>，那么问题就解决了，其代码结构如下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3060532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为什么要使用委托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6781" y="2060461"/>
            <a:ext cx="8825024" cy="4705945"/>
          </a:xfrm>
          <a:prstGeom prst="roundRect">
            <a:avLst>
              <a:gd name="adj" fmla="val 4177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private void </a:t>
            </a:r>
            <a:r>
              <a:rPr lang="en-US" altLang="zh-CN" sz="1400" dirty="0" err="1"/>
              <a:t>MyTravelplans</a:t>
            </a:r>
            <a:r>
              <a:rPr lang="en-US" altLang="zh-CN" sz="1400" dirty="0"/>
              <a:t>(</a:t>
            </a:r>
            <a:r>
              <a:rPr lang="en-US" altLang="zh-CN" sz="1400" dirty="0" err="1"/>
              <a:t>DriveTo</a:t>
            </a:r>
            <a:r>
              <a:rPr lang="en-US" altLang="zh-CN" sz="1400" dirty="0"/>
              <a:t>)</a:t>
            </a:r>
            <a:endParaRPr lang="zh-CN" altLang="zh-CN" sz="1400" dirty="0"/>
          </a:p>
          <a:p>
            <a:r>
              <a:rPr lang="en-US" altLang="zh-CN" sz="1400" dirty="0"/>
              <a:t>{</a:t>
            </a:r>
            <a:endParaRPr lang="zh-CN" altLang="zh-CN" sz="1400" dirty="0"/>
          </a:p>
          <a:p>
            <a:r>
              <a:rPr lang="en-US" altLang="zh-CN" sz="1400" dirty="0"/>
              <a:t>	// </a:t>
            </a:r>
            <a:r>
              <a:rPr lang="zh-CN" altLang="zh-CN" sz="1400" dirty="0"/>
              <a:t>前往目的地</a:t>
            </a:r>
          </a:p>
          <a:p>
            <a:r>
              <a:rPr lang="en-US" altLang="zh-CN" sz="1400" dirty="0"/>
              <a:t>	</a:t>
            </a:r>
            <a:r>
              <a:rPr lang="en-US" altLang="zh-CN" sz="1400" dirty="0" err="1"/>
              <a:t>DriveTo</a:t>
            </a:r>
            <a:r>
              <a:rPr lang="en-US" altLang="zh-CN" sz="1400" dirty="0"/>
              <a:t>();</a:t>
            </a:r>
            <a:endParaRPr lang="zh-CN" altLang="zh-CN" sz="1400" dirty="0"/>
          </a:p>
          <a:p>
            <a:r>
              <a:rPr lang="en-US" altLang="zh-CN" sz="1400" dirty="0"/>
              <a:t>	// </a:t>
            </a:r>
            <a:r>
              <a:rPr lang="zh-CN" altLang="zh-CN" sz="1400" dirty="0"/>
              <a:t>享受之旅</a:t>
            </a:r>
            <a:r>
              <a:rPr lang="en-US" altLang="zh-CN" sz="1400" dirty="0"/>
              <a:t>(</a:t>
            </a:r>
            <a:r>
              <a:rPr lang="zh-CN" altLang="zh-CN" sz="1400" dirty="0"/>
              <a:t>游玩景点、体验挑战、探索自然等</a:t>
            </a:r>
            <a:r>
              <a:rPr lang="en-US" altLang="zh-CN" sz="1400" dirty="0"/>
              <a:t>)</a:t>
            </a:r>
            <a:endParaRPr lang="zh-CN" altLang="zh-CN" sz="1400" dirty="0"/>
          </a:p>
          <a:p>
            <a:r>
              <a:rPr lang="en-US" altLang="zh-CN" sz="1400" b="1" dirty="0"/>
              <a:t>		</a:t>
            </a:r>
            <a:r>
              <a:rPr lang="zh-CN" altLang="zh-CN" sz="1400" dirty="0"/>
              <a:t>…</a:t>
            </a:r>
          </a:p>
          <a:p>
            <a:r>
              <a:rPr lang="en-US" altLang="zh-CN" sz="1400" dirty="0"/>
              <a:t>	// </a:t>
            </a:r>
            <a:r>
              <a:rPr lang="zh-CN" altLang="zh-CN" sz="1400" dirty="0"/>
              <a:t>结束</a:t>
            </a:r>
          </a:p>
          <a:p>
            <a:r>
              <a:rPr lang="en-US" altLang="zh-CN" sz="1400" dirty="0"/>
              <a:t>}</a:t>
            </a:r>
            <a:endParaRPr lang="zh-CN" altLang="zh-CN" sz="1400" dirty="0"/>
          </a:p>
          <a:p>
            <a:r>
              <a:rPr lang="en-US" altLang="zh-CN" sz="1400" dirty="0"/>
              <a:t>private void </a:t>
            </a:r>
            <a:r>
              <a:rPr lang="en-US" altLang="zh-CN" sz="1400" dirty="0" err="1"/>
              <a:t>DriveCar</a:t>
            </a:r>
            <a:r>
              <a:rPr lang="en-US" altLang="zh-CN" sz="1400" dirty="0"/>
              <a:t>()</a:t>
            </a:r>
            <a:endParaRPr lang="zh-CN" altLang="zh-CN" sz="1400" dirty="0"/>
          </a:p>
          <a:p>
            <a:r>
              <a:rPr lang="en-US" altLang="zh-CN" sz="1400" dirty="0"/>
              <a:t>{</a:t>
            </a:r>
            <a:endParaRPr lang="zh-CN" altLang="zh-CN" sz="1400" dirty="0"/>
          </a:p>
          <a:p>
            <a:r>
              <a:rPr lang="en-US" altLang="zh-CN" sz="1400" dirty="0"/>
              <a:t>	…			// </a:t>
            </a:r>
            <a:r>
              <a:rPr lang="zh-CN" altLang="zh-CN" sz="1400" dirty="0"/>
              <a:t>开汽车</a:t>
            </a:r>
          </a:p>
          <a:p>
            <a:r>
              <a:rPr lang="en-US" altLang="zh-CN" sz="1400" dirty="0"/>
              <a:t>}</a:t>
            </a:r>
            <a:endParaRPr lang="zh-CN" altLang="zh-CN" sz="1400" dirty="0"/>
          </a:p>
          <a:p>
            <a:r>
              <a:rPr lang="en-US" altLang="zh-CN" sz="1400" dirty="0"/>
              <a:t>private void </a:t>
            </a:r>
            <a:r>
              <a:rPr lang="en-US" altLang="zh-CN" sz="1400" dirty="0" err="1"/>
              <a:t>RideBike</a:t>
            </a:r>
            <a:r>
              <a:rPr lang="en-US" altLang="zh-CN" sz="1400" dirty="0"/>
              <a:t>()</a:t>
            </a:r>
            <a:endParaRPr lang="zh-CN" altLang="zh-CN" sz="1400" dirty="0"/>
          </a:p>
          <a:p>
            <a:r>
              <a:rPr lang="en-US" altLang="zh-CN" sz="1400" dirty="0"/>
              <a:t>{</a:t>
            </a:r>
            <a:endParaRPr lang="zh-CN" altLang="zh-CN" sz="1400" dirty="0"/>
          </a:p>
          <a:p>
            <a:r>
              <a:rPr lang="en-US" altLang="zh-CN" sz="1400" dirty="0"/>
              <a:t>	…			// </a:t>
            </a:r>
            <a:r>
              <a:rPr lang="zh-CN" altLang="zh-CN" sz="1400" dirty="0"/>
              <a:t>骑自行车</a:t>
            </a:r>
          </a:p>
          <a:p>
            <a:r>
              <a:rPr lang="en-US" altLang="zh-CN" sz="1400" dirty="0"/>
              <a:t>}</a:t>
            </a:r>
            <a:endParaRPr lang="zh-CN" altLang="zh-CN" sz="1400" dirty="0"/>
          </a:p>
          <a:p>
            <a:r>
              <a:rPr lang="en-US" altLang="zh-CN" sz="1400" dirty="0"/>
              <a:t>private void </a:t>
            </a:r>
            <a:r>
              <a:rPr lang="en-US" altLang="zh-CN" sz="1400" dirty="0" err="1"/>
              <a:t>DriveMoto</a:t>
            </a:r>
            <a:r>
              <a:rPr lang="en-US" altLang="zh-CN" sz="1400" dirty="0"/>
              <a:t>()</a:t>
            </a:r>
            <a:endParaRPr lang="zh-CN" altLang="zh-CN" sz="1400" dirty="0"/>
          </a:p>
          <a:p>
            <a:r>
              <a:rPr lang="en-US" altLang="zh-CN" sz="1400" dirty="0"/>
              <a:t>{</a:t>
            </a:r>
            <a:endParaRPr lang="zh-CN" altLang="zh-CN" sz="1400" dirty="0"/>
          </a:p>
          <a:p>
            <a:r>
              <a:rPr lang="en-US" altLang="zh-CN" sz="1400" dirty="0"/>
              <a:t>	…			// </a:t>
            </a:r>
            <a:r>
              <a:rPr lang="zh-CN" altLang="zh-CN" sz="1400" dirty="0"/>
              <a:t>骑摩托</a:t>
            </a:r>
          </a:p>
          <a:p>
            <a:r>
              <a:rPr lang="en-US" altLang="zh-CN" sz="1400" dirty="0"/>
              <a:t>}</a:t>
            </a:r>
            <a:endParaRPr lang="zh-CN" altLang="zh-CN" sz="1400" dirty="0"/>
          </a:p>
          <a:p>
            <a:r>
              <a:rPr lang="en-US" altLang="zh-CN" sz="14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0051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3060532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为什么要使用委托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80214" y="1499191"/>
            <a:ext cx="9654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这样一来，只须定义一个方法</a:t>
            </a:r>
            <a:r>
              <a:rPr lang="en-US" altLang="zh-CN" dirty="0" err="1"/>
              <a:t>MyTravelplans</a:t>
            </a:r>
            <a:r>
              <a:rPr lang="zh-CN" altLang="zh-CN" dirty="0"/>
              <a:t>（</a:t>
            </a:r>
            <a:r>
              <a:rPr lang="en-US" altLang="zh-CN" dirty="0" err="1"/>
              <a:t>DriveTo</a:t>
            </a:r>
            <a:r>
              <a:rPr lang="zh-CN" altLang="zh-CN" dirty="0"/>
              <a:t>），就可灵活实现选用各种交通工具出行的计划，这里</a:t>
            </a:r>
            <a:r>
              <a:rPr lang="en-US" altLang="zh-CN" dirty="0" err="1"/>
              <a:t>DriveTo</a:t>
            </a:r>
            <a:r>
              <a:rPr lang="zh-CN" altLang="zh-CN" dirty="0"/>
              <a:t>表示使用某种工具的方法。</a:t>
            </a:r>
          </a:p>
          <a:p>
            <a:pPr indent="446088"/>
            <a:r>
              <a:rPr lang="zh-CN" altLang="zh-CN" dirty="0"/>
              <a:t>如果是骑自行车，就用</a:t>
            </a:r>
            <a:r>
              <a:rPr lang="en-US" altLang="zh-CN" dirty="0" err="1"/>
              <a:t>RideBike</a:t>
            </a:r>
            <a:r>
              <a:rPr lang="en-US" altLang="zh-CN" dirty="0"/>
              <a:t>()</a:t>
            </a:r>
            <a:r>
              <a:rPr lang="zh-CN" altLang="zh-CN" dirty="0"/>
              <a:t>代入</a:t>
            </a:r>
            <a:r>
              <a:rPr lang="en-US" altLang="zh-CN" dirty="0" err="1"/>
              <a:t>DriveTo</a:t>
            </a:r>
            <a:r>
              <a:rPr lang="zh-CN" altLang="zh-CN" dirty="0"/>
              <a:t>方法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709971" y="2422521"/>
            <a:ext cx="8412223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MyTravelplans</a:t>
            </a:r>
            <a:r>
              <a:rPr lang="en-US" altLang="zh-CN" dirty="0"/>
              <a:t>(</a:t>
            </a:r>
            <a:r>
              <a:rPr lang="en-US" altLang="zh-CN" dirty="0" err="1"/>
              <a:t>RideBike</a:t>
            </a:r>
            <a:r>
              <a:rPr lang="en-US" altLang="zh-CN" dirty="0"/>
              <a:t>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623619" y="2875002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若是骑摩托车你就用</a:t>
            </a:r>
            <a:r>
              <a:rPr lang="en-US" altLang="zh-CN" dirty="0" err="1"/>
              <a:t>DriveMoto</a:t>
            </a:r>
            <a:r>
              <a:rPr lang="en-US" altLang="zh-CN" dirty="0"/>
              <a:t>()</a:t>
            </a:r>
            <a:r>
              <a:rPr lang="zh-CN" altLang="zh-CN" dirty="0"/>
              <a:t>代入：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709971" y="3221665"/>
            <a:ext cx="8412223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MyTravelplans</a:t>
            </a:r>
            <a:r>
              <a:rPr lang="en-US" altLang="zh-CN" dirty="0"/>
              <a:t>(</a:t>
            </a:r>
            <a:r>
              <a:rPr lang="en-US" altLang="zh-CN" dirty="0" err="1"/>
              <a:t>DriveMoto</a:t>
            </a:r>
            <a:r>
              <a:rPr lang="en-US" altLang="zh-CN" dirty="0"/>
              <a:t>);</a:t>
            </a:r>
            <a:endParaRPr lang="zh-CN" altLang="zh-CN" dirty="0"/>
          </a:p>
        </p:txBody>
      </p:sp>
      <p:sp>
        <p:nvSpPr>
          <p:cNvPr id="7" name="矩形 6"/>
          <p:cNvSpPr/>
          <p:nvPr/>
        </p:nvSpPr>
        <p:spPr>
          <a:xfrm>
            <a:off x="1623619" y="37085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b="1" dirty="0"/>
              <a:t>5.7</a:t>
            </a:r>
            <a:r>
              <a:rPr lang="zh-CN" altLang="zh-CN" dirty="0"/>
              <a:t>】 用委托重新实现“文字抄写员”小程序。</a:t>
            </a:r>
          </a:p>
          <a:p>
            <a:r>
              <a:rPr lang="zh-CN" altLang="zh-CN" dirty="0"/>
              <a:t>创建</a:t>
            </a:r>
            <a:r>
              <a:rPr lang="en-US" altLang="zh-CN" dirty="0" err="1">
                <a:hlinkClick r:id="rId2" action="ppaction://hlinkfile"/>
              </a:rPr>
              <a:t>ProcessDelegate</a:t>
            </a:r>
            <a:r>
              <a:rPr lang="zh-CN" altLang="zh-CN" dirty="0">
                <a:hlinkClick r:id="rId2" action="ppaction://hlinkfile"/>
              </a:rPr>
              <a:t>工程，</a:t>
            </a:r>
            <a:r>
              <a:rPr lang="zh-CN" altLang="zh-CN" dirty="0" smtClean="0">
                <a:hlinkClick r:id="rId2" action="ppaction://hlinkfile"/>
              </a:rPr>
              <a:t>程序代码</a:t>
            </a:r>
            <a:r>
              <a:rPr lang="zh-CN" altLang="en-US" dirty="0" smtClean="0">
                <a:hlinkClick r:id="rId2" action="ppaction://hlinkfile"/>
              </a:rPr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69005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Content="1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3060532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为什么要使用委托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0093" y="1318437"/>
            <a:ext cx="992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对比之前使用传统方法调用的程序版本，读者会发现，应用委托后只要定义一段方法代码（如下所示），就可以实现与原来程序一样的功能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626781" y="2041452"/>
            <a:ext cx="8623005" cy="3105924"/>
          </a:xfrm>
          <a:prstGeom prst="roundRect">
            <a:avLst>
              <a:gd name="adj" fmla="val 4682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private void </a:t>
            </a:r>
            <a:r>
              <a:rPr lang="en-US" altLang="zh-CN" sz="1600" dirty="0" err="1"/>
              <a:t>WriTxt</a:t>
            </a:r>
            <a:r>
              <a:rPr lang="en-US" altLang="zh-CN" sz="1600" dirty="0"/>
              <a:t>(</a:t>
            </a:r>
            <a:r>
              <a:rPr lang="en-US" altLang="zh-CN" sz="1600" dirty="0" err="1"/>
              <a:t>WriteTextBox</a:t>
            </a:r>
            <a:r>
              <a:rPr lang="en-US" altLang="zh-CN" sz="1600" dirty="0"/>
              <a:t> </a:t>
            </a:r>
            <a:r>
              <a:rPr lang="en-US" altLang="zh-CN" sz="1600" dirty="0" err="1"/>
              <a:t>wMethod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	string </a:t>
            </a:r>
            <a:r>
              <a:rPr lang="en-US" altLang="zh-CN" sz="1600" dirty="0" err="1"/>
              <a:t>strdata</a:t>
            </a:r>
            <a:r>
              <a:rPr lang="en-US" altLang="zh-CN" sz="1600" dirty="0"/>
              <a:t> = textBox3.Text;</a:t>
            </a:r>
            <a:endParaRPr lang="zh-CN" altLang="zh-CN" sz="1600" dirty="0"/>
          </a:p>
          <a:p>
            <a:r>
              <a:rPr lang="en-US" altLang="zh-CN" sz="1600" dirty="0"/>
              <a:t>	for (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i = 0; i &lt; </a:t>
            </a:r>
            <a:r>
              <a:rPr lang="en-US" altLang="zh-CN" sz="1600" dirty="0" err="1"/>
              <a:t>strdata.Length</a:t>
            </a:r>
            <a:r>
              <a:rPr lang="en-US" altLang="zh-CN" sz="1600" dirty="0"/>
              <a:t>; i++)</a:t>
            </a:r>
            <a:endParaRPr lang="zh-CN" altLang="zh-CN" sz="1600" dirty="0"/>
          </a:p>
          <a:p>
            <a:r>
              <a:rPr lang="en-US" altLang="zh-CN" sz="1600" dirty="0"/>
              <a:t>	{</a:t>
            </a:r>
            <a:endParaRPr lang="zh-CN" altLang="zh-CN" sz="1600" dirty="0"/>
          </a:p>
          <a:p>
            <a:r>
              <a:rPr lang="en-US" altLang="zh-CN" sz="1600" dirty="0"/>
              <a:t>		</a:t>
            </a:r>
            <a:r>
              <a:rPr lang="en-US" altLang="zh-CN" sz="1600" b="1" dirty="0" err="1"/>
              <a:t>wMethod</a:t>
            </a:r>
            <a:r>
              <a:rPr lang="en-US" altLang="zh-CN" sz="1600" b="1" dirty="0"/>
              <a:t>(</a:t>
            </a:r>
            <a:r>
              <a:rPr lang="en-US" altLang="zh-CN" sz="1600" b="1" dirty="0" err="1"/>
              <a:t>strdata</a:t>
            </a:r>
            <a:r>
              <a:rPr lang="en-US" altLang="zh-CN" sz="1600" b="1" dirty="0"/>
              <a:t>[i]);</a:t>
            </a:r>
            <a:r>
              <a:rPr lang="en-US" altLang="zh-CN" sz="1600" dirty="0"/>
              <a:t>									// </a:t>
            </a:r>
            <a:r>
              <a:rPr lang="zh-CN" altLang="zh-CN" sz="1600" dirty="0"/>
              <a:t>使用委托</a:t>
            </a:r>
          </a:p>
          <a:p>
            <a:r>
              <a:rPr lang="en-US" altLang="zh-CN" sz="1600" dirty="0"/>
              <a:t>		// </a:t>
            </a:r>
            <a:r>
              <a:rPr lang="zh-CN" altLang="zh-CN" sz="1600" dirty="0"/>
              <a:t>间歇延时</a:t>
            </a:r>
          </a:p>
          <a:p>
            <a:r>
              <a:rPr lang="en-US" altLang="zh-CN" sz="1600" dirty="0"/>
              <a:t>		</a:t>
            </a:r>
            <a:r>
              <a:rPr lang="en-US" altLang="zh-CN" sz="1600" dirty="0" err="1"/>
              <a:t>DateTime</a:t>
            </a:r>
            <a:r>
              <a:rPr lang="en-US" altLang="zh-CN" sz="1600" dirty="0"/>
              <a:t> now = </a:t>
            </a:r>
            <a:r>
              <a:rPr lang="en-US" altLang="zh-CN" sz="1600" dirty="0" err="1"/>
              <a:t>DateTime.Now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/>
              <a:t>		while (</a:t>
            </a:r>
            <a:r>
              <a:rPr lang="en-US" altLang="zh-CN" sz="1600" dirty="0" err="1"/>
              <a:t>now.AddSeconds</a:t>
            </a:r>
            <a:r>
              <a:rPr lang="en-US" altLang="zh-CN" sz="1600" dirty="0"/>
              <a:t>(1) &gt; </a:t>
            </a:r>
            <a:r>
              <a:rPr lang="en-US" altLang="zh-CN" sz="1600" dirty="0" err="1"/>
              <a:t>DateTime.Now</a:t>
            </a:r>
            <a:r>
              <a:rPr lang="en-US" altLang="zh-CN" sz="1600" dirty="0"/>
              <a:t>) { }</a:t>
            </a:r>
            <a:endParaRPr lang="zh-CN" altLang="zh-CN" sz="1600" dirty="0"/>
          </a:p>
          <a:p>
            <a:r>
              <a:rPr lang="en-US" altLang="zh-CN" sz="1600" dirty="0"/>
              <a:t>	}</a:t>
            </a:r>
            <a:endParaRPr lang="zh-CN" altLang="zh-CN" sz="1600" dirty="0"/>
          </a:p>
          <a:p>
            <a:r>
              <a:rPr lang="en-US" altLang="zh-CN" sz="16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399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3060532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为什么要使用委托</a:t>
            </a:r>
          </a:p>
        </p:txBody>
      </p:sp>
      <p:sp>
        <p:nvSpPr>
          <p:cNvPr id="3" name="矩形 2"/>
          <p:cNvSpPr/>
          <p:nvPr/>
        </p:nvSpPr>
        <p:spPr>
          <a:xfrm>
            <a:off x="1251098" y="1374960"/>
            <a:ext cx="8584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使用委托改写的程序与原程序的功能和运行效果完全一样，运行结果如图</a:t>
            </a:r>
            <a:r>
              <a:rPr lang="en-US" altLang="zh-CN" dirty="0"/>
              <a:t>5.8</a:t>
            </a:r>
            <a:r>
              <a:rPr lang="zh-CN" altLang="zh-CN" dirty="0"/>
              <a:t>所示。</a:t>
            </a:r>
            <a:endParaRPr lang="zh-CN" altLang="en-US" dirty="0"/>
          </a:p>
        </p:txBody>
      </p:sp>
      <p:pic>
        <p:nvPicPr>
          <p:cNvPr id="819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20" y="1959602"/>
            <a:ext cx="3529641" cy="320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351253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03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5209442" y="3369627"/>
            <a:ext cx="1773115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多播委托</a:t>
            </a:r>
          </a:p>
        </p:txBody>
      </p:sp>
    </p:spTree>
    <p:extLst>
      <p:ext uri="{BB962C8B-B14F-4D97-AF65-F5344CB8AC3E}">
        <p14:creationId xmlns:p14="http://schemas.microsoft.com/office/powerpoint/2010/main" val="24326968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3060532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多播委托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6419" y="1509823"/>
            <a:ext cx="9941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>
                <a:hlinkClick r:id="rId2" action="ppaction://hlinkfile"/>
              </a:rPr>
              <a:t>【例</a:t>
            </a:r>
            <a:r>
              <a:rPr lang="en-US" altLang="zh-CN" b="1" dirty="0">
                <a:hlinkClick r:id="rId2" action="ppaction://hlinkfile"/>
              </a:rPr>
              <a:t>5.8</a:t>
            </a:r>
            <a:r>
              <a:rPr lang="zh-CN" altLang="zh-CN" dirty="0">
                <a:hlinkClick r:id="rId2" action="ppaction://hlinkfile"/>
              </a:rPr>
              <a:t>】 多播示例。</a:t>
            </a:r>
            <a:endParaRPr lang="zh-CN" altLang="zh-CN" dirty="0"/>
          </a:p>
          <a:p>
            <a:pPr indent="446088"/>
            <a:r>
              <a:rPr lang="zh-CN" altLang="zh-CN" dirty="0"/>
              <a:t>程序中，开始时，</a:t>
            </a:r>
            <a:r>
              <a:rPr lang="en-US" altLang="zh-CN" dirty="0"/>
              <a:t>d3</a:t>
            </a:r>
            <a:r>
              <a:rPr lang="zh-CN" altLang="zh-CN" dirty="0"/>
              <a:t>中有两个委托</a:t>
            </a:r>
            <a:r>
              <a:rPr lang="en-US" altLang="zh-CN" dirty="0"/>
              <a:t>d1</a:t>
            </a:r>
            <a:r>
              <a:rPr lang="zh-CN" altLang="zh-CN" dirty="0"/>
              <a:t>和</a:t>
            </a:r>
            <a:r>
              <a:rPr lang="en-US" altLang="zh-CN" dirty="0"/>
              <a:t>d2</a:t>
            </a:r>
            <a:r>
              <a:rPr lang="zh-CN" altLang="zh-CN" dirty="0"/>
              <a:t>，</a:t>
            </a:r>
            <a:r>
              <a:rPr lang="en-US" altLang="zh-CN" dirty="0"/>
              <a:t>d3(5, "</a:t>
            </a:r>
            <a:r>
              <a:rPr lang="en-US" altLang="zh-CN" dirty="0" err="1"/>
              <a:t>aaa</a:t>
            </a:r>
            <a:r>
              <a:rPr lang="en-US" altLang="zh-CN" dirty="0"/>
              <a:t>")</a:t>
            </a:r>
            <a:r>
              <a:rPr lang="zh-CN" altLang="zh-CN" dirty="0"/>
              <a:t>调用等于后一个委托</a:t>
            </a:r>
            <a:r>
              <a:rPr lang="en-US" altLang="zh-CN" dirty="0"/>
              <a:t>d2(5, "</a:t>
            </a:r>
            <a:r>
              <a:rPr lang="en-US" altLang="zh-CN" dirty="0" err="1"/>
              <a:t>aaa</a:t>
            </a:r>
            <a:r>
              <a:rPr lang="en-US" altLang="zh-CN" dirty="0"/>
              <a:t>")</a:t>
            </a:r>
            <a:r>
              <a:rPr lang="zh-CN" altLang="zh-CN" dirty="0"/>
              <a:t>。从</a:t>
            </a:r>
            <a:r>
              <a:rPr lang="en-US" altLang="zh-CN" dirty="0"/>
              <a:t>d3</a:t>
            </a:r>
            <a:r>
              <a:rPr lang="zh-CN" altLang="zh-CN" dirty="0"/>
              <a:t>中减去</a:t>
            </a:r>
            <a:r>
              <a:rPr lang="en-US" altLang="zh-CN" dirty="0"/>
              <a:t>d2</a:t>
            </a:r>
            <a:r>
              <a:rPr lang="zh-CN" altLang="zh-CN" dirty="0"/>
              <a:t>，</a:t>
            </a:r>
            <a:r>
              <a:rPr lang="en-US" altLang="zh-CN" dirty="0"/>
              <a:t>d3</a:t>
            </a:r>
            <a:r>
              <a:rPr lang="zh-CN" altLang="zh-CN" dirty="0"/>
              <a:t>中只有一个方法</a:t>
            </a:r>
            <a:r>
              <a:rPr lang="en-US" altLang="zh-CN" dirty="0"/>
              <a:t>d1, d3(5, "</a:t>
            </a:r>
            <a:r>
              <a:rPr lang="en-US" altLang="zh-CN" dirty="0" err="1"/>
              <a:t>aaa</a:t>
            </a:r>
            <a:r>
              <a:rPr lang="en-US" altLang="zh-CN" dirty="0"/>
              <a:t>")</a:t>
            </a:r>
            <a:r>
              <a:rPr lang="zh-CN" altLang="zh-CN" dirty="0"/>
              <a:t>调用等于</a:t>
            </a:r>
            <a:r>
              <a:rPr lang="en-US" altLang="zh-CN" dirty="0"/>
              <a:t>d1(5, "</a:t>
            </a:r>
            <a:r>
              <a:rPr lang="en-US" altLang="zh-CN" dirty="0" err="1"/>
              <a:t>aaa</a:t>
            </a:r>
            <a:r>
              <a:rPr lang="en-US" altLang="zh-CN" dirty="0"/>
              <a:t>")</a:t>
            </a:r>
            <a:r>
              <a:rPr lang="zh-CN" altLang="zh-CN" dirty="0"/>
              <a:t>。</a:t>
            </a:r>
            <a:r>
              <a:rPr lang="en-US" altLang="zh-CN" dirty="0"/>
              <a:t>d3.GetInvocationList(). Length</a:t>
            </a:r>
            <a:r>
              <a:rPr lang="zh-CN" altLang="zh-CN" dirty="0"/>
              <a:t>表示多播实例中委托包含的方法个数。</a:t>
            </a:r>
          </a:p>
          <a:p>
            <a:pPr indent="446088"/>
            <a:r>
              <a:rPr lang="zh-CN" altLang="zh-CN" dirty="0"/>
              <a:t>程序运行结果如图</a:t>
            </a:r>
            <a:r>
              <a:rPr lang="en-US" altLang="zh-CN" dirty="0"/>
              <a:t>5.9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9218" name="图片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421" y="3093447"/>
            <a:ext cx="5675644" cy="277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44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3060532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多播委托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0093" y="1371600"/>
            <a:ext cx="989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委托是从</a:t>
            </a:r>
            <a:r>
              <a:rPr lang="en-US" altLang="zh-CN" dirty="0" err="1"/>
              <a:t>System.Delegate</a:t>
            </a:r>
            <a:r>
              <a:rPr lang="zh-CN" altLang="zh-CN" dirty="0"/>
              <a:t>类派生而来的，多播则派生于</a:t>
            </a:r>
            <a:r>
              <a:rPr lang="en-US" altLang="zh-CN" dirty="0" err="1"/>
              <a:t>System.Delegate</a:t>
            </a:r>
            <a:r>
              <a:rPr lang="zh-CN" altLang="zh-CN" dirty="0"/>
              <a:t>的派生类</a:t>
            </a:r>
            <a:r>
              <a:rPr lang="en-US" altLang="zh-CN" dirty="0" err="1"/>
              <a:t>System.MulticastDelegate</a:t>
            </a:r>
            <a:r>
              <a:rPr lang="zh-CN" altLang="zh-CN" dirty="0"/>
              <a:t>，对于下面的代码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41155" y="2017931"/>
            <a:ext cx="9112668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SomeDelegate</a:t>
            </a:r>
            <a:r>
              <a:rPr lang="en-US" altLang="zh-CN" dirty="0"/>
              <a:t> d3 = d1 + d2;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424192" y="2426554"/>
            <a:ext cx="4403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也可以用</a:t>
            </a:r>
            <a:r>
              <a:rPr lang="en-US" altLang="zh-CN" dirty="0" err="1"/>
              <a:t>Delegate.Combine</a:t>
            </a:r>
            <a:r>
              <a:rPr lang="zh-CN" altLang="zh-CN" dirty="0"/>
              <a:t>方法改写为：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541155" y="2813440"/>
            <a:ext cx="9112668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SomeDelegate</a:t>
            </a:r>
            <a:r>
              <a:rPr lang="en-US" altLang="zh-CN" dirty="0"/>
              <a:t> d3 = (</a:t>
            </a:r>
            <a:r>
              <a:rPr lang="en-US" altLang="zh-CN" dirty="0" err="1"/>
              <a:t>SomeDelegate</a:t>
            </a:r>
            <a:r>
              <a:rPr lang="en-US" altLang="zh-CN" dirty="0"/>
              <a:t>) </a:t>
            </a:r>
            <a:r>
              <a:rPr lang="en-US" altLang="zh-CN" dirty="0" err="1"/>
              <a:t>Delegate.Combine</a:t>
            </a:r>
            <a:r>
              <a:rPr lang="en-US" altLang="zh-CN" dirty="0"/>
              <a:t>(d1, d2);</a:t>
            </a:r>
            <a:endParaRPr lang="zh-CN" altLang="zh-CN" dirty="0"/>
          </a:p>
        </p:txBody>
      </p:sp>
      <p:sp>
        <p:nvSpPr>
          <p:cNvPr id="7" name="矩形 6"/>
          <p:cNvSpPr/>
          <p:nvPr/>
        </p:nvSpPr>
        <p:spPr>
          <a:xfrm>
            <a:off x="1424192" y="3244334"/>
            <a:ext cx="5083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还可以用</a:t>
            </a:r>
            <a:r>
              <a:rPr lang="en-US" altLang="zh-CN" dirty="0" err="1"/>
              <a:t>MulticastDelegate.Combine</a:t>
            </a:r>
            <a:r>
              <a:rPr lang="zh-CN" altLang="zh-CN" dirty="0"/>
              <a:t>方法写成：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541155" y="3659414"/>
            <a:ext cx="9112668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SomeDelegate</a:t>
            </a:r>
            <a:r>
              <a:rPr lang="en-US" altLang="zh-CN" dirty="0"/>
              <a:t> d3 = (</a:t>
            </a:r>
            <a:r>
              <a:rPr lang="en-US" altLang="zh-CN" dirty="0" err="1"/>
              <a:t>SomeDelegate</a:t>
            </a:r>
            <a:r>
              <a:rPr lang="en-US" altLang="zh-CN" dirty="0"/>
              <a:t>) </a:t>
            </a:r>
            <a:r>
              <a:rPr lang="en-US" altLang="zh-CN" dirty="0" err="1"/>
              <a:t>MulticastDelegate.Combine</a:t>
            </a:r>
            <a:r>
              <a:rPr lang="en-US" altLang="zh-CN" dirty="0"/>
              <a:t>(d1,d2);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7086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04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5283873" y="3369627"/>
            <a:ext cx="1773115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en-US" altLang="zh-CN" sz="2800" b="1" dirty="0" smtClean="0"/>
              <a:t> </a:t>
            </a:r>
            <a:r>
              <a:rPr lang="zh-CN" altLang="zh-CN" sz="2800" b="1" dirty="0" smtClean="0"/>
              <a:t>事</a:t>
            </a:r>
            <a:r>
              <a:rPr lang="en-US" altLang="zh-CN" sz="2800" b="1" dirty="0" smtClean="0"/>
              <a:t>    </a:t>
            </a:r>
            <a:r>
              <a:rPr lang="zh-CN" altLang="zh-CN" sz="2800" b="1" dirty="0" smtClean="0"/>
              <a:t>件</a:t>
            </a:r>
            <a:endParaRPr lang="zh-CN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17631457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3060532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 smtClean="0"/>
              <a:t>事</a:t>
            </a:r>
            <a:r>
              <a:rPr lang="en-US" altLang="zh-CN" sz="2800" b="1" dirty="0" smtClean="0"/>
              <a:t>   </a:t>
            </a:r>
            <a:r>
              <a:rPr lang="zh-CN" altLang="zh-CN" sz="2800" b="1" dirty="0" smtClean="0"/>
              <a:t>件</a:t>
            </a:r>
            <a:endParaRPr lang="zh-CN" altLang="zh-CN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63256" y="1169581"/>
            <a:ext cx="9877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/>
              <a:t>C#</a:t>
            </a:r>
            <a:r>
              <a:rPr lang="zh-CN" altLang="zh-CN" dirty="0"/>
              <a:t>事件是按“发布</a:t>
            </a:r>
            <a:r>
              <a:rPr lang="en-US" altLang="zh-CN" dirty="0"/>
              <a:t>-</a:t>
            </a:r>
            <a:r>
              <a:rPr lang="zh-CN" altLang="zh-CN" dirty="0"/>
              <a:t>预订”方式工作的。先在一个类中发布事件，然后在任意数量的类中对事件进行预订，其工作过程如图</a:t>
            </a:r>
            <a:r>
              <a:rPr lang="en-US" altLang="zh-CN" dirty="0"/>
              <a:t>5.10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0244" name="图片 23" descr="4X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818" y="1986033"/>
            <a:ext cx="6718521" cy="2311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527537" y="4317953"/>
            <a:ext cx="8977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C#</a:t>
            </a:r>
            <a:r>
              <a:rPr lang="zh-CN" altLang="zh-CN" dirty="0"/>
              <a:t>事件机制是基于委托实现的，因此首先要定义一个委托</a:t>
            </a:r>
            <a:r>
              <a:rPr lang="en-US" altLang="zh-CN" dirty="0" err="1"/>
              <a:t>EventHandler</a:t>
            </a:r>
            <a:r>
              <a:rPr lang="zh-CN" altLang="zh-CN" dirty="0"/>
              <a:t>，代码如下：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612604" y="4687285"/>
            <a:ext cx="8626549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public delegate void </a:t>
            </a:r>
            <a:r>
              <a:rPr lang="en-US" altLang="zh-CN" dirty="0" err="1"/>
              <a:t>EventHandler</a:t>
            </a:r>
            <a:r>
              <a:rPr lang="en-US" altLang="zh-CN" dirty="0"/>
              <a:t>(object from , </a:t>
            </a:r>
            <a:r>
              <a:rPr lang="en-US" altLang="zh-CN" dirty="0" err="1"/>
              <a:t>myEventArgs</a:t>
            </a:r>
            <a:r>
              <a:rPr lang="en-US" altLang="zh-CN" dirty="0"/>
              <a:t> e)</a:t>
            </a:r>
            <a:endParaRPr lang="zh-CN" altLang="zh-CN" dirty="0"/>
          </a:p>
        </p:txBody>
      </p:sp>
      <p:sp>
        <p:nvSpPr>
          <p:cNvPr id="10" name="TextBox 9"/>
          <p:cNvSpPr txBox="1"/>
          <p:nvPr/>
        </p:nvSpPr>
        <p:spPr>
          <a:xfrm>
            <a:off x="1527537" y="5178056"/>
            <a:ext cx="9051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其中：</a:t>
            </a:r>
          </a:p>
          <a:p>
            <a:r>
              <a:rPr lang="en-US" altLang="zh-CN" dirty="0" smtClean="0">
                <a:sym typeface="Wingdings"/>
              </a:rPr>
              <a:t> </a:t>
            </a:r>
            <a:r>
              <a:rPr lang="en-US" altLang="zh-CN" dirty="0" err="1" smtClean="0"/>
              <a:t>System.EventArgs</a:t>
            </a:r>
            <a:r>
              <a:rPr lang="zh-CN" altLang="zh-CN" dirty="0"/>
              <a:t>—包含事件数据的类的基类，在代码中可直接使用</a:t>
            </a:r>
            <a:r>
              <a:rPr lang="en-US" altLang="zh-CN" dirty="0" err="1"/>
              <a:t>EventArgs</a:t>
            </a:r>
            <a:r>
              <a:rPr lang="zh-CN" altLang="zh-CN" dirty="0"/>
              <a:t>类。</a:t>
            </a:r>
          </a:p>
          <a:p>
            <a:r>
              <a:rPr lang="en-US" altLang="zh-CN" dirty="0">
                <a:sym typeface="Wingdings"/>
              </a:rPr>
              <a:t> </a:t>
            </a:r>
            <a:r>
              <a:rPr lang="en-US" altLang="zh-CN" dirty="0" err="1" smtClean="0"/>
              <a:t>myEventArgs</a:t>
            </a:r>
            <a:r>
              <a:rPr lang="zh-CN" altLang="zh-CN" dirty="0"/>
              <a:t>类—派生于</a:t>
            </a:r>
            <a:r>
              <a:rPr lang="en-US" altLang="zh-CN" dirty="0" err="1"/>
              <a:t>EventArgs</a:t>
            </a:r>
            <a:r>
              <a:rPr lang="zh-CN" altLang="zh-CN" dirty="0"/>
              <a:t>类，实现自定义事件数据的功能。</a:t>
            </a:r>
          </a:p>
          <a:p>
            <a:r>
              <a:rPr lang="en-US" altLang="zh-CN" dirty="0">
                <a:sym typeface="Wingdings"/>
              </a:rPr>
              <a:t> </a:t>
            </a:r>
            <a:r>
              <a:rPr lang="en-US" altLang="zh-CN" dirty="0" smtClean="0"/>
              <a:t>from</a:t>
            </a:r>
            <a:r>
              <a:rPr lang="zh-CN" altLang="zh-CN" dirty="0"/>
              <a:t>—表示发生事件的对象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2875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5154" y="1382232"/>
            <a:ext cx="9856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下面以</a:t>
            </a:r>
            <a:r>
              <a:rPr lang="en-US" altLang="zh-CN" baseline="-25000" dirty="0"/>
              <a:t> </a:t>
            </a:r>
            <a:r>
              <a:rPr lang="en-US" altLang="zh-CN" dirty="0" err="1"/>
              <a:t>IEnumerable</a:t>
            </a:r>
            <a:r>
              <a:rPr lang="en-US" altLang="zh-CN" baseline="-25000" dirty="0"/>
              <a:t> </a:t>
            </a:r>
            <a:r>
              <a:rPr lang="zh-CN" altLang="zh-CN" dirty="0"/>
              <a:t>集合接口为例，实现自定义集合。</a:t>
            </a:r>
          </a:p>
          <a:p>
            <a:r>
              <a:rPr lang="en-US" altLang="zh-CN" dirty="0" err="1"/>
              <a:t>IEnumerable</a:t>
            </a:r>
            <a:r>
              <a:rPr lang="zh-CN" altLang="zh-CN" dirty="0"/>
              <a:t>接口定义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1212112" y="2028563"/>
            <a:ext cx="9739423" cy="1161574"/>
          </a:xfrm>
          <a:prstGeom prst="roundRect">
            <a:avLst>
              <a:gd name="adj" fmla="val 8661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public interface </a:t>
            </a:r>
            <a:r>
              <a:rPr lang="en-US" altLang="zh-CN" sz="1600" dirty="0" err="1"/>
              <a:t>IEnumerable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	</a:t>
            </a:r>
            <a:r>
              <a:rPr lang="en-US" altLang="zh-CN" sz="1600" dirty="0" err="1"/>
              <a:t>I</a:t>
            </a:r>
            <a:r>
              <a:rPr lang="en-US" altLang="zh-CN" sz="1600" cap="all" dirty="0" err="1"/>
              <a:t>e</a:t>
            </a:r>
            <a:r>
              <a:rPr lang="en-US" altLang="zh-CN" sz="1600" dirty="0" err="1"/>
              <a:t>numerator</a:t>
            </a:r>
            <a:r>
              <a:rPr lang="en-US" altLang="zh-CN" sz="1600" dirty="0"/>
              <a:t> </a:t>
            </a:r>
            <a:r>
              <a:rPr lang="en-US" altLang="zh-CN" sz="1600" dirty="0" err="1"/>
              <a:t>GetEnumerator</a:t>
            </a:r>
            <a:r>
              <a:rPr lang="en-US" altLang="zh-CN" sz="1600" dirty="0"/>
              <a:t>();</a:t>
            </a:r>
            <a:endParaRPr lang="zh-CN" altLang="zh-CN" sz="1600" dirty="0"/>
          </a:p>
          <a:p>
            <a:r>
              <a:rPr lang="en-US" altLang="zh-CN" sz="1600" dirty="0" smtClean="0"/>
              <a:t>}</a:t>
            </a:r>
            <a:endParaRPr lang="zh-CN" altLang="zh-CN" sz="1600" dirty="0"/>
          </a:p>
        </p:txBody>
      </p:sp>
      <p:sp>
        <p:nvSpPr>
          <p:cNvPr id="4" name="矩形 3"/>
          <p:cNvSpPr/>
          <p:nvPr/>
        </p:nvSpPr>
        <p:spPr>
          <a:xfrm>
            <a:off x="1127048" y="3175825"/>
            <a:ext cx="6224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定义</a:t>
            </a:r>
            <a:r>
              <a:rPr lang="en-US" altLang="zh-CN" dirty="0" err="1"/>
              <a:t>IEnumerable</a:t>
            </a:r>
            <a:r>
              <a:rPr lang="zh-CN" altLang="zh-CN" dirty="0"/>
              <a:t>的同时也要对</a:t>
            </a:r>
            <a:r>
              <a:rPr lang="en-US" altLang="zh-CN" dirty="0" err="1"/>
              <a:t>IEnumerator</a:t>
            </a:r>
            <a:r>
              <a:rPr lang="zh-CN" altLang="zh-CN" dirty="0"/>
              <a:t>接口进行定义：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212111" y="3545157"/>
            <a:ext cx="9739423" cy="2406968"/>
          </a:xfrm>
          <a:prstGeom prst="roundRect">
            <a:avLst>
              <a:gd name="adj" fmla="val 5144"/>
            </a:avLst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public interface </a:t>
            </a:r>
            <a:r>
              <a:rPr lang="en-US" altLang="zh-CN" sz="1600" dirty="0" err="1"/>
              <a:t>IEnumerator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	object Current</a:t>
            </a:r>
            <a:endParaRPr lang="zh-CN" altLang="zh-CN" sz="1600" dirty="0"/>
          </a:p>
          <a:p>
            <a:r>
              <a:rPr lang="en-US" altLang="zh-CN" sz="1600" dirty="0"/>
              <a:t>	{</a:t>
            </a:r>
            <a:endParaRPr lang="zh-CN" altLang="zh-CN" sz="1600" dirty="0"/>
          </a:p>
          <a:p>
            <a:r>
              <a:rPr lang="en-US" altLang="zh-CN" sz="1600" dirty="0"/>
              <a:t>		get;</a:t>
            </a:r>
            <a:endParaRPr lang="zh-CN" altLang="zh-CN" sz="1600" dirty="0"/>
          </a:p>
          <a:p>
            <a:r>
              <a:rPr lang="en-US" altLang="zh-CN" sz="1600" dirty="0"/>
              <a:t>	}</a:t>
            </a:r>
            <a:endParaRPr lang="zh-CN" altLang="zh-CN" sz="1600" dirty="0"/>
          </a:p>
          <a:p>
            <a:r>
              <a:rPr lang="en-US" altLang="zh-CN" sz="1600" dirty="0"/>
              <a:t>	</a:t>
            </a:r>
            <a:r>
              <a:rPr lang="en-US" altLang="zh-CN" sz="1600" dirty="0" err="1"/>
              <a:t>bool</a:t>
            </a:r>
            <a:r>
              <a:rPr lang="en-US" altLang="zh-CN" sz="1600" dirty="0"/>
              <a:t> </a:t>
            </a:r>
            <a:r>
              <a:rPr lang="en-US" altLang="zh-CN" sz="1600" dirty="0" err="1"/>
              <a:t>MoveNext</a:t>
            </a:r>
            <a:r>
              <a:rPr lang="en-US" altLang="zh-CN" sz="1600" dirty="0"/>
              <a:t>();</a:t>
            </a:r>
            <a:endParaRPr lang="zh-CN" altLang="zh-CN" sz="1600" dirty="0"/>
          </a:p>
          <a:p>
            <a:r>
              <a:rPr lang="en-US" altLang="zh-CN" sz="1600" dirty="0"/>
              <a:t>	void Reset();</a:t>
            </a:r>
            <a:endParaRPr lang="zh-CN" altLang="zh-CN" sz="1600" dirty="0"/>
          </a:p>
          <a:p>
            <a:r>
              <a:rPr lang="en-US" altLang="zh-CN" sz="1600" dirty="0" smtClean="0"/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999461" y="5952125"/>
            <a:ext cx="4459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b="1" dirty="0"/>
              <a:t>5.1</a:t>
            </a:r>
            <a:r>
              <a:rPr lang="zh-CN" altLang="zh-CN" dirty="0"/>
              <a:t>】 </a:t>
            </a:r>
            <a:r>
              <a:rPr lang="en-US" altLang="zh-CN" dirty="0" err="1">
                <a:hlinkClick r:id="rId3" action="ppaction://hlinkfile"/>
              </a:rPr>
              <a:t>IEnumerable</a:t>
            </a:r>
            <a:r>
              <a:rPr lang="en-US" altLang="zh-CN" baseline="-25000" dirty="0">
                <a:hlinkClick r:id="rId3" action="ppaction://hlinkfile"/>
              </a:rPr>
              <a:t> </a:t>
            </a:r>
            <a:r>
              <a:rPr lang="zh-CN" altLang="zh-CN" dirty="0">
                <a:hlinkClick r:id="rId3" action="ppaction://hlinkfile"/>
              </a:rPr>
              <a:t>自定义集合示例。</a:t>
            </a:r>
            <a:endParaRPr lang="zh-CN" altLang="en-US" dirty="0"/>
          </a:p>
        </p:txBody>
      </p:sp>
      <p:sp>
        <p:nvSpPr>
          <p:cNvPr id="59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2635229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自定义集合</a:t>
            </a:r>
          </a:p>
        </p:txBody>
      </p:sp>
    </p:spTree>
    <p:extLst>
      <p:ext uri="{BB962C8B-B14F-4D97-AF65-F5344CB8AC3E}">
        <p14:creationId xmlns:p14="http://schemas.microsoft.com/office/powerpoint/2010/main" val="372000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3060532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 smtClean="0"/>
              <a:t>事</a:t>
            </a:r>
            <a:r>
              <a:rPr lang="en-US" altLang="zh-CN" sz="2800" b="1" dirty="0" smtClean="0"/>
              <a:t>   </a:t>
            </a:r>
            <a:r>
              <a:rPr lang="zh-CN" altLang="zh-CN" sz="2800" b="1" dirty="0" smtClean="0"/>
              <a:t>件</a:t>
            </a:r>
            <a:endParaRPr lang="zh-CN" altLang="zh-CN" sz="2800" b="1" dirty="0"/>
          </a:p>
        </p:txBody>
      </p:sp>
      <p:sp>
        <p:nvSpPr>
          <p:cNvPr id="4" name="矩形 3"/>
          <p:cNvSpPr/>
          <p:nvPr/>
        </p:nvSpPr>
        <p:spPr>
          <a:xfrm>
            <a:off x="1310382" y="145806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定义事件的语法为：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418271" y="1827396"/>
            <a:ext cx="9086695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event </a:t>
            </a:r>
            <a:r>
              <a:rPr lang="zh-CN" altLang="zh-CN" dirty="0"/>
              <a:t>事件的委托名 事件名</a:t>
            </a:r>
          </a:p>
        </p:txBody>
      </p:sp>
      <p:sp>
        <p:nvSpPr>
          <p:cNvPr id="6" name="矩形 5"/>
          <p:cNvSpPr/>
          <p:nvPr/>
        </p:nvSpPr>
        <p:spPr>
          <a:xfrm>
            <a:off x="1310382" y="2329934"/>
            <a:ext cx="2364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如定义事件</a:t>
            </a:r>
            <a:r>
              <a:rPr lang="en-US" altLang="zh-CN" dirty="0" err="1"/>
              <a:t>TextOut</a:t>
            </a:r>
            <a:r>
              <a:rPr lang="zh-CN" altLang="zh-CN" dirty="0"/>
              <a:t>：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418270" y="2699266"/>
            <a:ext cx="9086695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public event </a:t>
            </a:r>
            <a:r>
              <a:rPr lang="en-US" altLang="zh-CN" dirty="0" err="1"/>
              <a:t>EventHandler</a:t>
            </a:r>
            <a:r>
              <a:rPr lang="en-US" altLang="zh-CN" dirty="0"/>
              <a:t> </a:t>
            </a:r>
            <a:r>
              <a:rPr lang="en-US" altLang="zh-CN" dirty="0" err="1"/>
              <a:t>TextOut</a:t>
            </a:r>
            <a:r>
              <a:rPr lang="en-US" altLang="zh-CN" dirty="0"/>
              <a:t>;</a:t>
            </a:r>
            <a:endParaRPr lang="zh-CN" altLang="zh-CN" dirty="0"/>
          </a:p>
        </p:txBody>
      </p:sp>
      <p:sp>
        <p:nvSpPr>
          <p:cNvPr id="8" name="矩形 7"/>
          <p:cNvSpPr/>
          <p:nvPr/>
        </p:nvSpPr>
        <p:spPr>
          <a:xfrm>
            <a:off x="1310382" y="309585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事件的激活代码：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1418271" y="3485323"/>
            <a:ext cx="9086693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if (</a:t>
            </a:r>
            <a:r>
              <a:rPr lang="en-US" altLang="zh-CN" dirty="0" err="1"/>
              <a:t>TextOut</a:t>
            </a:r>
            <a:r>
              <a:rPr lang="en-US" altLang="zh-CN" dirty="0"/>
              <a:t> != null)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TextOut</a:t>
            </a:r>
            <a:r>
              <a:rPr lang="en-US" altLang="zh-CN" dirty="0"/>
              <a:t>(</a:t>
            </a:r>
            <a:r>
              <a:rPr lang="en-US" altLang="zh-CN" dirty="0" err="1"/>
              <a:t>this,new</a:t>
            </a:r>
            <a:r>
              <a:rPr lang="en-US" altLang="zh-CN" dirty="0"/>
              <a:t> </a:t>
            </a:r>
            <a:r>
              <a:rPr lang="en-US" altLang="zh-CN" dirty="0" err="1"/>
              <a:t>EventArgs</a:t>
            </a:r>
            <a:r>
              <a:rPr lang="en-US" altLang="zh-CN" dirty="0"/>
              <a:t>());</a:t>
            </a:r>
            <a:endParaRPr lang="zh-CN" altLang="zh-CN" dirty="0"/>
          </a:p>
        </p:txBody>
      </p:sp>
      <p:sp>
        <p:nvSpPr>
          <p:cNvPr id="10" name="TextBox 9"/>
          <p:cNvSpPr txBox="1"/>
          <p:nvPr/>
        </p:nvSpPr>
        <p:spPr>
          <a:xfrm>
            <a:off x="829340" y="4218866"/>
            <a:ext cx="9888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首先检查</a:t>
            </a:r>
            <a:r>
              <a:rPr lang="en-US" altLang="zh-CN" dirty="0" err="1"/>
              <a:t>TextOut</a:t>
            </a:r>
            <a:r>
              <a:rPr lang="zh-CN" altLang="zh-CN" dirty="0"/>
              <a:t>事件有没有被订阅，如不为</a:t>
            </a:r>
            <a:r>
              <a:rPr lang="en-US" altLang="zh-CN" dirty="0"/>
              <a:t>null</a:t>
            </a:r>
            <a:r>
              <a:rPr lang="zh-CN" altLang="zh-CN" dirty="0"/>
              <a:t>，则表示有用户订阅。订阅事件的是</a:t>
            </a:r>
            <a:r>
              <a:rPr lang="en-US" altLang="zh-CN" dirty="0" err="1"/>
              <a:t>TestApp</a:t>
            </a:r>
            <a:r>
              <a:rPr lang="zh-CN" altLang="zh-CN" dirty="0"/>
              <a:t>类，首先实例化</a:t>
            </a:r>
            <a:r>
              <a:rPr lang="en-US" altLang="zh-CN" dirty="0" err="1"/>
              <a:t>EventSource</a:t>
            </a:r>
            <a:r>
              <a:rPr lang="zh-CN" altLang="zh-CN" dirty="0"/>
              <a:t>，然后订阅事件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11" name="圆角矩形 10"/>
          <p:cNvSpPr/>
          <p:nvPr/>
        </p:nvSpPr>
        <p:spPr>
          <a:xfrm>
            <a:off x="1418270" y="4853437"/>
            <a:ext cx="9086694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evsrc.TextOut</a:t>
            </a:r>
            <a:r>
              <a:rPr lang="en-US" altLang="zh-CN" dirty="0"/>
              <a:t> += new </a:t>
            </a:r>
            <a:r>
              <a:rPr lang="en-US" altLang="zh-CN" dirty="0" err="1"/>
              <a:t>EventSource.EventHandler</a:t>
            </a:r>
            <a:r>
              <a:rPr lang="en-US" altLang="zh-CN" dirty="0"/>
              <a:t>(</a:t>
            </a:r>
            <a:r>
              <a:rPr lang="en-US" altLang="zh-CN" dirty="0" err="1"/>
              <a:t>CatchEvent</a:t>
            </a:r>
            <a:r>
              <a:rPr lang="en-US" altLang="zh-CN" dirty="0"/>
              <a:t>);</a:t>
            </a:r>
            <a:endParaRPr lang="zh-CN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1310382" y="526206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也可以取消订阅：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1418270" y="5609000"/>
            <a:ext cx="9086695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evsrc.TextOut</a:t>
            </a:r>
            <a:r>
              <a:rPr lang="en-US" altLang="zh-CN" dirty="0"/>
              <a:t> </a:t>
            </a:r>
            <a:r>
              <a:rPr lang="en-US" altLang="zh-CN" dirty="0">
                <a:sym typeface="Symbol"/>
              </a:rPr>
              <a:t></a:t>
            </a:r>
            <a:r>
              <a:rPr lang="en-US" altLang="zh-CN" dirty="0"/>
              <a:t>= new </a:t>
            </a:r>
            <a:r>
              <a:rPr lang="en-US" altLang="zh-CN" dirty="0" err="1"/>
              <a:t>EventSource.EventHandler</a:t>
            </a:r>
            <a:r>
              <a:rPr lang="en-US" altLang="zh-CN" dirty="0"/>
              <a:t>(</a:t>
            </a:r>
            <a:r>
              <a:rPr lang="en-US" altLang="zh-CN" dirty="0" err="1"/>
              <a:t>CatchEvent</a:t>
            </a:r>
            <a:r>
              <a:rPr lang="en-US" altLang="zh-CN" dirty="0"/>
              <a:t>);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919514818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3060532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 smtClean="0"/>
              <a:t>事</a:t>
            </a:r>
            <a:r>
              <a:rPr lang="en-US" altLang="zh-CN" sz="2800" b="1" dirty="0" smtClean="0"/>
              <a:t>   </a:t>
            </a:r>
            <a:r>
              <a:rPr lang="zh-CN" altLang="zh-CN" sz="2800" b="1" dirty="0" smtClean="0"/>
              <a:t>件</a:t>
            </a:r>
            <a:endParaRPr lang="zh-CN" altLang="zh-CN" sz="2800" b="1" dirty="0"/>
          </a:p>
        </p:txBody>
      </p:sp>
      <p:sp>
        <p:nvSpPr>
          <p:cNvPr id="3" name="矩形 2"/>
          <p:cNvSpPr/>
          <p:nvPr/>
        </p:nvSpPr>
        <p:spPr>
          <a:xfrm>
            <a:off x="1389320" y="13089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【例</a:t>
            </a:r>
            <a:r>
              <a:rPr lang="en-US" altLang="zh-CN" b="1" dirty="0"/>
              <a:t>5.9</a:t>
            </a:r>
            <a:r>
              <a:rPr lang="zh-CN" altLang="zh-CN" dirty="0"/>
              <a:t>】 </a:t>
            </a:r>
            <a:r>
              <a:rPr lang="zh-CN" altLang="zh-CN" dirty="0">
                <a:hlinkClick r:id="rId2" action="ppaction://hlinkfile"/>
              </a:rPr>
              <a:t>事件示例</a:t>
            </a:r>
            <a:r>
              <a:rPr lang="zh-CN" altLang="zh-CN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dirty="0"/>
              <a:t>程序运行结果如图</a:t>
            </a:r>
            <a:r>
              <a:rPr lang="en-US" altLang="zh-CN" dirty="0"/>
              <a:t>5.11</a:t>
            </a:r>
            <a:r>
              <a:rPr lang="zh-CN" altLang="zh-CN" dirty="0"/>
              <a:t>所示。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36" y="2390628"/>
            <a:ext cx="1864405" cy="575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372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>
            <a:extLst>
              <a:ext uri="{FF2B5EF4-FFF2-40B4-BE49-F238E27FC236}">
                <a16:creationId xmlns:a16="http://schemas.microsoft.com/office/drawing/2014/main" xmlns="" id="{E454A14A-DF0E-4445-8CD2-326CD300BC41}"/>
              </a:ext>
            </a:extLst>
          </p:cNvPr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xmlns="" id="{1C6C7268-3861-45A6-86FA-71E006048B9C}"/>
              </a:ext>
            </a:extLst>
          </p:cNvPr>
          <p:cNvSpPr/>
          <p:nvPr/>
        </p:nvSpPr>
        <p:spPr>
          <a:xfrm>
            <a:off x="5014826" y="50523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xmlns="" id="{2111C09F-E485-44FB-9EF6-69D92FA680B7}"/>
              </a:ext>
            </a:extLst>
          </p:cNvPr>
          <p:cNvSpPr/>
          <p:nvPr/>
        </p:nvSpPr>
        <p:spPr>
          <a:xfrm>
            <a:off x="-2329559" y="581188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xmlns="" id="{266B75BD-CD20-42F9-B28E-3CA091EC3624}"/>
              </a:ext>
            </a:extLst>
          </p:cNvPr>
          <p:cNvSpPr/>
          <p:nvPr/>
        </p:nvSpPr>
        <p:spPr>
          <a:xfrm>
            <a:off x="3509027" y="52201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xmlns="" id="{ECED6D48-85E6-46CE-97FD-68CE162E9647}"/>
              </a:ext>
            </a:extLst>
          </p:cNvPr>
          <p:cNvSpPr/>
          <p:nvPr/>
        </p:nvSpPr>
        <p:spPr>
          <a:xfrm>
            <a:off x="5665700" y="53158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xmlns="" id="{A31109DC-7942-4526-A6FD-DF09A709C96B}"/>
              </a:ext>
            </a:extLst>
          </p:cNvPr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xmlns="" id="{5B7B1344-B96B-4FB8-BF3F-93FE3BFD7F60}"/>
              </a:ext>
            </a:extLst>
          </p:cNvPr>
          <p:cNvSpPr/>
          <p:nvPr/>
        </p:nvSpPr>
        <p:spPr>
          <a:xfrm>
            <a:off x="8114600" y="50464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xmlns="" id="{16466671-9A61-40C3-BE76-E4A8FEFFCAB4}"/>
              </a:ext>
            </a:extLst>
          </p:cNvPr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xmlns="" id="{0C2F4BC4-D648-4C72-B5C8-2C0C48138723}"/>
              </a:ext>
            </a:extLst>
          </p:cNvPr>
          <p:cNvSpPr/>
          <p:nvPr/>
        </p:nvSpPr>
        <p:spPr>
          <a:xfrm>
            <a:off x="2840051" y="66070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xmlns="" id="{1F8C59A1-7467-4D4B-898A-9639C5C05CD9}"/>
              </a:ext>
            </a:extLst>
          </p:cNvPr>
          <p:cNvSpPr/>
          <p:nvPr/>
        </p:nvSpPr>
        <p:spPr>
          <a:xfrm>
            <a:off x="4741424" y="6548959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xmlns="" id="{40692ED0-622E-41B6-8F9C-E44AB9DC6359}"/>
              </a:ext>
            </a:extLst>
          </p:cNvPr>
          <p:cNvSpPr/>
          <p:nvPr/>
        </p:nvSpPr>
        <p:spPr>
          <a:xfrm>
            <a:off x="3754453" y="670861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xmlns="" id="{3EE82FC0-640C-4C31-A2F3-1D9F84C31055}"/>
              </a:ext>
            </a:extLst>
          </p:cNvPr>
          <p:cNvSpPr/>
          <p:nvPr/>
        </p:nvSpPr>
        <p:spPr>
          <a:xfrm>
            <a:off x="5892586" y="435198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xmlns="" id="{7EC0559B-C82D-449B-A9F4-5B764AC7D4AA}"/>
              </a:ext>
            </a:extLst>
          </p:cNvPr>
          <p:cNvSpPr/>
          <p:nvPr/>
        </p:nvSpPr>
        <p:spPr>
          <a:xfrm>
            <a:off x="6533843" y="446495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xmlns="" id="{1ADA4A7C-7325-40CF-90F8-8D2DC3DF73F0}"/>
              </a:ext>
            </a:extLst>
          </p:cNvPr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xmlns="" id="{B2EDD5EE-FAD6-4F11-87ED-E5266AF8CB0E}"/>
              </a:ext>
            </a:extLst>
          </p:cNvPr>
          <p:cNvSpPr/>
          <p:nvPr/>
        </p:nvSpPr>
        <p:spPr>
          <a:xfrm>
            <a:off x="5291569" y="484901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xmlns="" id="{B5FE4FE4-98FC-47F5-81F2-5AD828FF1D35}"/>
              </a:ext>
            </a:extLst>
          </p:cNvPr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xmlns="" id="{F0BEE6EC-3EBF-4E4C-8BF2-2D3627D31043}"/>
              </a:ext>
            </a:extLst>
          </p:cNvPr>
          <p:cNvSpPr/>
          <p:nvPr/>
        </p:nvSpPr>
        <p:spPr>
          <a:xfrm>
            <a:off x="7422754" y="48603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xmlns="" id="{A424C1BE-7407-4867-8FD1-FC5D5B41B838}"/>
              </a:ext>
            </a:extLst>
          </p:cNvPr>
          <p:cNvSpPr/>
          <p:nvPr/>
        </p:nvSpPr>
        <p:spPr>
          <a:xfrm>
            <a:off x="-2770520" y="543350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xmlns="" id="{D7F7EBA4-C847-4B22-A29C-FEDE07EA31ED}"/>
              </a:ext>
            </a:extLst>
          </p:cNvPr>
          <p:cNvSpPr/>
          <p:nvPr/>
        </p:nvSpPr>
        <p:spPr>
          <a:xfrm>
            <a:off x="4109224" y="45023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xmlns="" id="{AD2932D7-DF3F-4028-BD29-5B7122C77A67}"/>
              </a:ext>
            </a:extLst>
          </p:cNvPr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xmlns="" id="{824770F2-32E7-41C7-A8FF-F3F32BDFE156}"/>
              </a:ext>
            </a:extLst>
          </p:cNvPr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xmlns="" id="{614F989B-82F5-451A-B290-078397AFEDCD}"/>
              </a:ext>
            </a:extLst>
          </p:cNvPr>
          <p:cNvSpPr/>
          <p:nvPr/>
        </p:nvSpPr>
        <p:spPr>
          <a:xfrm>
            <a:off x="4109224" y="5092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xmlns="" id="{7880692A-1195-4C95-82B7-8C8ED36D27E6}"/>
              </a:ext>
            </a:extLst>
          </p:cNvPr>
          <p:cNvSpPr/>
          <p:nvPr/>
        </p:nvSpPr>
        <p:spPr>
          <a:xfrm>
            <a:off x="3126439" y="67236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xmlns="" id="{448D81D1-1445-4709-9708-325D9B7C3523}"/>
              </a:ext>
            </a:extLst>
          </p:cNvPr>
          <p:cNvSpPr/>
          <p:nvPr/>
        </p:nvSpPr>
        <p:spPr>
          <a:xfrm>
            <a:off x="6672188" y="49168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xmlns="" id="{3CC23FB4-C1DD-46ED-B0BD-DC21B57978C2}"/>
              </a:ext>
            </a:extLst>
          </p:cNvPr>
          <p:cNvSpPr/>
          <p:nvPr/>
        </p:nvSpPr>
        <p:spPr>
          <a:xfrm>
            <a:off x="5588727" y="490045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xmlns="" id="{BA72ECAC-CA83-43A0-8C4A-54514C224069}"/>
              </a:ext>
            </a:extLst>
          </p:cNvPr>
          <p:cNvSpPr/>
          <p:nvPr/>
        </p:nvSpPr>
        <p:spPr>
          <a:xfrm>
            <a:off x="4644849" y="453278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xmlns="" id="{4D553033-A2EE-4F15-BF17-2246DC43015A}"/>
              </a:ext>
            </a:extLst>
          </p:cNvPr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xmlns="" id="{FD825353-9805-4F5B-BCE5-B21AFD1225B0}"/>
              </a:ext>
            </a:extLst>
          </p:cNvPr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xmlns="" id="{BBFB204B-BF1C-4E5F-AB82-136CCF672E31}"/>
              </a:ext>
            </a:extLst>
          </p:cNvPr>
          <p:cNvSpPr/>
          <p:nvPr/>
        </p:nvSpPr>
        <p:spPr>
          <a:xfrm>
            <a:off x="2220837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xmlns="" id="{5A40FB96-A8FE-4E94-85F4-9DDA7EA59CAE}"/>
              </a:ext>
            </a:extLst>
          </p:cNvPr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xmlns="" id="{5F091BF4-7DE1-4C47-B1B2-2F4B5129967F}"/>
              </a:ext>
            </a:extLst>
          </p:cNvPr>
          <p:cNvSpPr/>
          <p:nvPr/>
        </p:nvSpPr>
        <p:spPr>
          <a:xfrm>
            <a:off x="1798041" y="638108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xmlns="" id="{BD4A59B5-2386-4B69-8C43-256302F4ECE0}"/>
              </a:ext>
            </a:extLst>
          </p:cNvPr>
          <p:cNvSpPr/>
          <p:nvPr/>
        </p:nvSpPr>
        <p:spPr>
          <a:xfrm>
            <a:off x="4204636" y="474940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xmlns="" id="{5EB39C0D-4D19-47DB-A923-01233B793CD4}"/>
              </a:ext>
            </a:extLst>
          </p:cNvPr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xmlns="" id="{BA731FAC-22CF-466D-BF1E-322B995345A4}"/>
              </a:ext>
            </a:extLst>
          </p:cNvPr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xmlns="" id="{4751590F-2DA2-4DF8-8CEE-CB2A5646EF3F}"/>
              </a:ext>
            </a:extLst>
          </p:cNvPr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xmlns="" id="{90206742-CC19-458E-8F37-E4BA6D976ECE}"/>
              </a:ext>
            </a:extLst>
          </p:cNvPr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xmlns="" id="{0F50D128-29B6-4C7A-8DDE-A3684C7DC4FD}"/>
              </a:ext>
            </a:extLst>
          </p:cNvPr>
          <p:cNvSpPr/>
          <p:nvPr/>
        </p:nvSpPr>
        <p:spPr>
          <a:xfrm>
            <a:off x="5545213" y="496647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xmlns="" id="{C6A36204-03A5-455A-8F83-01457CA43AFD}"/>
              </a:ext>
            </a:extLst>
          </p:cNvPr>
          <p:cNvSpPr/>
          <p:nvPr/>
        </p:nvSpPr>
        <p:spPr>
          <a:xfrm>
            <a:off x="3958102" y="469679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xmlns="" id="{0E129D71-E356-4C19-BEF9-EBC539B38633}"/>
              </a:ext>
            </a:extLst>
          </p:cNvPr>
          <p:cNvSpPr/>
          <p:nvPr/>
        </p:nvSpPr>
        <p:spPr>
          <a:xfrm>
            <a:off x="6052709" y="52839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xmlns="" id="{03189F9C-B2C6-40AC-A6E7-BFE17D5F57E3}"/>
              </a:ext>
            </a:extLst>
          </p:cNvPr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xmlns="" id="{1DE6ABAD-6F99-44A2-AF2B-B197C0E8C75B}"/>
              </a:ext>
            </a:extLst>
          </p:cNvPr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xmlns="" id="{B1F85051-EACE-4E2E-B621-71588441B24F}"/>
              </a:ext>
            </a:extLst>
          </p:cNvPr>
          <p:cNvSpPr/>
          <p:nvPr/>
        </p:nvSpPr>
        <p:spPr>
          <a:xfrm>
            <a:off x="6855005" y="521896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xmlns="" id="{45735D20-6EB3-42E9-AF72-A5E3C3FD7A81}"/>
              </a:ext>
            </a:extLst>
          </p:cNvPr>
          <p:cNvSpPr/>
          <p:nvPr/>
        </p:nvSpPr>
        <p:spPr>
          <a:xfrm>
            <a:off x="5410833" y="524617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xmlns="" id="{B61F1AE0-74D1-4562-AC16-5CFE029096CF}"/>
              </a:ext>
            </a:extLst>
          </p:cNvPr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xmlns="" id="{ECEAAE16-A249-4C6E-AEB7-BE401056AAEE}"/>
              </a:ext>
            </a:extLst>
          </p:cNvPr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xmlns="" id="{A98785B2-5B12-47CB-B23C-D59F7CA7FC80}"/>
              </a:ext>
            </a:extLst>
          </p:cNvPr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xmlns="" id="{6B039B02-10D2-4BB5-B3D5-5F2BB4642705}"/>
              </a:ext>
            </a:extLst>
          </p:cNvPr>
          <p:cNvSpPr/>
          <p:nvPr/>
        </p:nvSpPr>
        <p:spPr>
          <a:xfrm>
            <a:off x="4465518" y="54812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xmlns="" id="{37D0C73E-9288-46E2-A396-C37E016248AB}"/>
              </a:ext>
            </a:extLst>
          </p:cNvPr>
          <p:cNvSpPr/>
          <p:nvPr/>
        </p:nvSpPr>
        <p:spPr>
          <a:xfrm>
            <a:off x="6611504" y="538644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xmlns="" id="{AA2B84EF-5405-4EB3-B0B9-AD59D84B41D1}"/>
              </a:ext>
            </a:extLst>
          </p:cNvPr>
          <p:cNvSpPr/>
          <p:nvPr/>
        </p:nvSpPr>
        <p:spPr>
          <a:xfrm>
            <a:off x="7476122" y="525402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xmlns="" id="{4E2B8713-C0B8-4662-9F6F-66577F846090}"/>
              </a:ext>
            </a:extLst>
          </p:cNvPr>
          <p:cNvSpPr/>
          <p:nvPr/>
        </p:nvSpPr>
        <p:spPr>
          <a:xfrm>
            <a:off x="8151944" y="535381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xmlns="" id="{A0D36C64-5DAE-4C71-8487-76CBC215F2B7}"/>
              </a:ext>
            </a:extLst>
          </p:cNvPr>
          <p:cNvSpPr/>
          <p:nvPr/>
        </p:nvSpPr>
        <p:spPr>
          <a:xfrm>
            <a:off x="6075099" y="508176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xmlns="" id="{B27FF1D2-3465-4656-8BC9-3942F3A728BC}"/>
              </a:ext>
            </a:extLst>
          </p:cNvPr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xmlns="" id="{47A58F2C-70A7-4276-B522-E21D22ED5F32}"/>
              </a:ext>
            </a:extLst>
          </p:cNvPr>
          <p:cNvSpPr/>
          <p:nvPr/>
        </p:nvSpPr>
        <p:spPr>
          <a:xfrm>
            <a:off x="6525860" y="502461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xmlns="" id="{674CCF02-1C3B-40E8-97B0-DDDB3BD8C1AA}"/>
              </a:ext>
            </a:extLst>
          </p:cNvPr>
          <p:cNvSpPr/>
          <p:nvPr/>
        </p:nvSpPr>
        <p:spPr>
          <a:xfrm>
            <a:off x="4617578" y="486236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xmlns="" id="{B30D6279-4040-472C-A6C9-7A3F9DD73B16}"/>
              </a:ext>
            </a:extLst>
          </p:cNvPr>
          <p:cNvSpPr/>
          <p:nvPr/>
        </p:nvSpPr>
        <p:spPr>
          <a:xfrm>
            <a:off x="3349392" y="512815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xmlns="" id="{6AD9D951-B2E9-4162-89BD-348E4E9C1C4E}"/>
              </a:ext>
            </a:extLst>
          </p:cNvPr>
          <p:cNvSpPr/>
          <p:nvPr/>
        </p:nvSpPr>
        <p:spPr>
          <a:xfrm>
            <a:off x="8199868" y="488782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xmlns="" id="{78E1B8CC-C47B-4FD1-8DA3-91B78BF1AC5A}"/>
              </a:ext>
            </a:extLst>
          </p:cNvPr>
          <p:cNvSpPr/>
          <p:nvPr/>
        </p:nvSpPr>
        <p:spPr>
          <a:xfrm>
            <a:off x="5691666" y="53555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xmlns="" id="{8817ECEF-4124-4C8D-BC4E-E812BA80EB86}"/>
              </a:ext>
            </a:extLst>
          </p:cNvPr>
          <p:cNvSpPr/>
          <p:nvPr/>
        </p:nvSpPr>
        <p:spPr>
          <a:xfrm>
            <a:off x="8130066" y="504237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xmlns="" id="{175D1C77-3903-4EF4-8182-D143F72D0038}"/>
              </a:ext>
            </a:extLst>
          </p:cNvPr>
          <p:cNvSpPr/>
          <p:nvPr/>
        </p:nvSpPr>
        <p:spPr>
          <a:xfrm>
            <a:off x="3881916" y="50507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xmlns="" id="{B7477C01-1670-4B1D-A285-AAD0F2C763C4}"/>
              </a:ext>
            </a:extLst>
          </p:cNvPr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xmlns="" id="{259063A1-E6E1-4C1B-8F03-0430F7B414B0}"/>
              </a:ext>
            </a:extLst>
          </p:cNvPr>
          <p:cNvSpPr/>
          <p:nvPr/>
        </p:nvSpPr>
        <p:spPr>
          <a:xfrm>
            <a:off x="5397078" y="489396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xmlns="" id="{3B584015-9BBA-43D0-A7D1-48DF0E87143D}"/>
              </a:ext>
            </a:extLst>
          </p:cNvPr>
          <p:cNvSpPr/>
          <p:nvPr/>
        </p:nvSpPr>
        <p:spPr>
          <a:xfrm>
            <a:off x="6147183" y="525099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xmlns="" id="{9EBF45F3-9969-4783-9592-5C73394788B1}"/>
              </a:ext>
            </a:extLst>
          </p:cNvPr>
          <p:cNvSpPr/>
          <p:nvPr/>
        </p:nvSpPr>
        <p:spPr>
          <a:xfrm>
            <a:off x="8160462" y="513619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xmlns="" id="{487AE68F-8E5B-45AA-AFB1-2C86E58ED47C}"/>
              </a:ext>
            </a:extLst>
          </p:cNvPr>
          <p:cNvSpPr/>
          <p:nvPr/>
        </p:nvSpPr>
        <p:spPr>
          <a:xfrm>
            <a:off x="6916158" y="55012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xmlns="" id="{7187F44A-9DBE-40D9-B7AC-338CFC80368E}"/>
              </a:ext>
            </a:extLst>
          </p:cNvPr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xmlns="" id="{4D8DC00A-55C8-4A0E-934E-8D7C68EBD475}"/>
              </a:ext>
            </a:extLst>
          </p:cNvPr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xmlns="" id="{9E270292-6AA7-4B7B-AB5B-BD5DD188F321}"/>
              </a:ext>
            </a:extLst>
          </p:cNvPr>
          <p:cNvSpPr/>
          <p:nvPr/>
        </p:nvSpPr>
        <p:spPr>
          <a:xfrm>
            <a:off x="8825472" y="512479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xmlns="" id="{82F93C14-3E99-4FBE-BE6D-F33746E0BF74}"/>
              </a:ext>
            </a:extLst>
          </p:cNvPr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xmlns="" id="{6B438104-7901-4B68-B12D-34B7135EE186}"/>
              </a:ext>
            </a:extLst>
          </p:cNvPr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xmlns="" id="{7BD530CF-D0A7-489F-BD18-4E9B8F8F5E46}"/>
              </a:ext>
            </a:extLst>
          </p:cNvPr>
          <p:cNvSpPr/>
          <p:nvPr/>
        </p:nvSpPr>
        <p:spPr>
          <a:xfrm>
            <a:off x="5413382" y="536794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xmlns="" id="{A465FA1D-5F5C-493A-92B9-BE5CE345003C}"/>
              </a:ext>
            </a:extLst>
          </p:cNvPr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xmlns="" id="{CA8C5228-00CB-4BBD-A4C5-79F93164FC4B}"/>
              </a:ext>
            </a:extLst>
          </p:cNvPr>
          <p:cNvSpPr/>
          <p:nvPr/>
        </p:nvSpPr>
        <p:spPr>
          <a:xfrm>
            <a:off x="7698623" y="446858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六一">
            <a:hlinkClick r:id="" action="ppaction://media"/>
            <a:extLst>
              <a:ext uri="{FF2B5EF4-FFF2-40B4-BE49-F238E27FC236}">
                <a16:creationId xmlns:a16="http://schemas.microsoft.com/office/drawing/2014/main" xmlns="" id="{AE931CCB-DC25-4C1C-9FD6-196FE97ED7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1433" y="-804776"/>
            <a:ext cx="609600" cy="609600"/>
          </a:xfrm>
          <a:prstGeom prst="rect">
            <a:avLst/>
          </a:prstGeom>
        </p:spPr>
      </p:pic>
      <p:sp>
        <p:nvSpPr>
          <p:cNvPr id="105" name="文本框 16">
            <a:extLst>
              <a:ext uri="{FF2B5EF4-FFF2-40B4-BE49-F238E27FC236}">
                <a16:creationId xmlns="" xmlns:a16="http://schemas.microsoft.com/office/drawing/2014/main" id="{F3F3EE3B-757A-4D8C-BC82-A7A8EC5383FF}"/>
              </a:ext>
            </a:extLst>
          </p:cNvPr>
          <p:cNvSpPr txBox="1"/>
          <p:nvPr/>
        </p:nvSpPr>
        <p:spPr>
          <a:xfrm>
            <a:off x="3162784" y="1498184"/>
            <a:ext cx="5942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第</a:t>
            </a:r>
            <a:r>
              <a:rPr lang="en-US" altLang="zh-CN" sz="5400" b="1" dirty="0">
                <a:solidFill>
                  <a:srgbClr val="9F604C"/>
                </a:solidFill>
                <a:latin typeface="+mj-ea"/>
                <a:ea typeface="+mj-ea"/>
              </a:rPr>
              <a:t>5</a:t>
            </a:r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章 </a:t>
            </a:r>
            <a:r>
              <a:rPr lang="en-US" altLang="zh-CN" sz="5400" b="1" dirty="0">
                <a:solidFill>
                  <a:srgbClr val="9F604C"/>
                </a:solidFill>
              </a:rPr>
              <a:t>C#</a:t>
            </a:r>
            <a:r>
              <a:rPr lang="zh-CN" altLang="zh-CN" sz="5400" b="1" dirty="0">
                <a:solidFill>
                  <a:srgbClr val="9F604C"/>
                </a:solidFill>
              </a:rPr>
              <a:t>高级特性</a:t>
            </a:r>
          </a:p>
        </p:txBody>
      </p:sp>
      <p:sp>
        <p:nvSpPr>
          <p:cNvPr id="120" name="文本框 16">
            <a:extLst>
              <a:ext uri="{FF2B5EF4-FFF2-40B4-BE49-F238E27FC236}">
                <a16:creationId xmlns="" xmlns:a16="http://schemas.microsoft.com/office/drawing/2014/main" id="{F3F3EE3B-757A-4D8C-BC82-A7A8EC5383FF}"/>
              </a:ext>
            </a:extLst>
          </p:cNvPr>
          <p:cNvSpPr txBox="1"/>
          <p:nvPr/>
        </p:nvSpPr>
        <p:spPr>
          <a:xfrm>
            <a:off x="6684736" y="3627471"/>
            <a:ext cx="3065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——</a:t>
            </a:r>
            <a:r>
              <a:rPr lang="zh-CN" altLang="zh-CN" sz="3200" b="1" dirty="0"/>
              <a:t>预处理命令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804034" y="5872988"/>
            <a:ext cx="422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主编：郑阿奇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编著：梁敬东、钱晓军、朱毅华、时跃华、赵青松</a:t>
            </a:r>
            <a:endParaRPr lang="en-US" altLang="zh-CN" sz="1400" b="1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95139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4" dur="27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2" dur="340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30" dur="30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38" dur="292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46" dur="219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54" dur="234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7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0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62" dur="219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65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66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67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8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70" 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73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74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75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76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78" dur="350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86" dur="334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9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0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1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92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94" dur="21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7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8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9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0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102" dur="264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05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6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07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8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110" dur="259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13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14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5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16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118" dur="29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1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23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4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126" dur="268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9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1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32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134" dur="296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3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142" dur="2662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45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46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47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8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150" dur="28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5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5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5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5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8" dur="38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1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62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63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64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166" dur="28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9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0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1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72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174" dur="365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7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8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9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0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182" dur="344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85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6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87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8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90" dur="27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93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94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5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96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198" dur="334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1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02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03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4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206" dur="35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9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1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12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214" dur="266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17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8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9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0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222" dur="2229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2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2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2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30" dur="384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3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3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3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3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238" dur="344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4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246" dur="2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5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254" dur="2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262" dur="2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6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70" dur="2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7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7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278" dur="2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8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286" dur="2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9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294" dur="2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9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302" dur="2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0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310" dur="2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13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14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15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16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318" dur="271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326" dur="340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9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1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32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334" dur="306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7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8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9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0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342" dur="3515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45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6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47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8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350" dur="292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53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54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5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56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358" dur="241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6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6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366" dur="219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7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374" dur="23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7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382" dur="33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85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8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87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8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390" dur="218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93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94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95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96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398" dur="2645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1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02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03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04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406" dur="259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9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0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1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12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414" dur="296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7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9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0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422" dur="296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2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2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430" dur="35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3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3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3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438" dur="266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1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42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43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4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446" dur="28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9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0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1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52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454" dur="229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5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62" dur="38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6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6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6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470" dur="36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7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7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7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7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478" dur="344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486" dur="334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9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494" dur="35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502" dur="266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05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6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07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8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510" dur="222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1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1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1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518" dur="384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526" dur="2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3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534" dur="2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3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42" dur="2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4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550" dur="2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5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5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558" dur="2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6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6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566" dur="2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67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8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96 1.48148E-6 " pathEditMode="relative" rAng="0" ptsTypes="AA">
                                      <p:cBhvr>
                                        <p:cTn id="570" dur="7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18 1.48148E-6 " pathEditMode="relative" rAng="0" ptsTypes="AA">
                                      <p:cBhvr>
                                        <p:cTn id="572" dur="7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05" grpId="0"/>
      <p:bldP spid="1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01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4007958" y="3369627"/>
            <a:ext cx="4359866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符号定义与条件编译指令</a:t>
            </a:r>
          </a:p>
        </p:txBody>
      </p:sp>
      <p:sp>
        <p:nvSpPr>
          <p:cNvPr id="2" name="矩形 1"/>
          <p:cNvSpPr/>
          <p:nvPr/>
        </p:nvSpPr>
        <p:spPr>
          <a:xfrm>
            <a:off x="4692409" y="3901248"/>
            <a:ext cx="2807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zh-CN" b="1" dirty="0">
                <a:solidFill>
                  <a:srgbClr val="0070C0"/>
                </a:solidFill>
              </a:rPr>
              <a:t>．</a:t>
            </a:r>
            <a:r>
              <a:rPr lang="en-US" altLang="zh-CN" b="1" dirty="0">
                <a:solidFill>
                  <a:srgbClr val="0070C0"/>
                </a:solidFill>
              </a:rPr>
              <a:t>#define</a:t>
            </a:r>
            <a:r>
              <a:rPr lang="zh-CN" altLang="zh-CN" b="1" dirty="0">
                <a:solidFill>
                  <a:srgbClr val="0070C0"/>
                </a:solidFill>
              </a:rPr>
              <a:t>、</a:t>
            </a:r>
            <a:r>
              <a:rPr lang="en-US" altLang="zh-CN" b="1" dirty="0">
                <a:solidFill>
                  <a:srgbClr val="0070C0"/>
                </a:solidFill>
              </a:rPr>
              <a:t>#</a:t>
            </a:r>
            <a:r>
              <a:rPr lang="en-US" altLang="zh-CN" b="1" dirty="0" err="1">
                <a:solidFill>
                  <a:srgbClr val="0070C0"/>
                </a:solidFill>
              </a:rPr>
              <a:t>undef</a:t>
            </a:r>
            <a:r>
              <a:rPr lang="zh-CN" altLang="zh-CN" b="1" dirty="0">
                <a:solidFill>
                  <a:srgbClr val="0070C0"/>
                </a:solidFill>
              </a:rPr>
              <a:t>指令</a:t>
            </a:r>
          </a:p>
        </p:txBody>
      </p:sp>
      <p:sp>
        <p:nvSpPr>
          <p:cNvPr id="3" name="矩形 2"/>
          <p:cNvSpPr/>
          <p:nvPr/>
        </p:nvSpPr>
        <p:spPr>
          <a:xfrm>
            <a:off x="3984223" y="4403283"/>
            <a:ext cx="3001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zh-CN" b="1" dirty="0">
                <a:solidFill>
                  <a:srgbClr val="0070C0"/>
                </a:solidFill>
              </a:rPr>
              <a:t>．</a:t>
            </a:r>
            <a:r>
              <a:rPr lang="en-US" altLang="zh-CN" b="1" dirty="0">
                <a:solidFill>
                  <a:srgbClr val="0070C0"/>
                </a:solidFill>
              </a:rPr>
              <a:t>#if</a:t>
            </a:r>
            <a:r>
              <a:rPr lang="zh-CN" altLang="zh-CN" b="1" dirty="0">
                <a:solidFill>
                  <a:srgbClr val="0070C0"/>
                </a:solidFill>
              </a:rPr>
              <a:t>、</a:t>
            </a:r>
            <a:r>
              <a:rPr lang="en-US" altLang="zh-CN" b="1" dirty="0">
                <a:solidFill>
                  <a:srgbClr val="0070C0"/>
                </a:solidFill>
              </a:rPr>
              <a:t>#else</a:t>
            </a:r>
            <a:r>
              <a:rPr lang="zh-CN" altLang="zh-CN" b="1" dirty="0">
                <a:solidFill>
                  <a:srgbClr val="0070C0"/>
                </a:solidFill>
              </a:rPr>
              <a:t>、</a:t>
            </a:r>
            <a:r>
              <a:rPr lang="en-US" altLang="zh-CN" b="1" dirty="0">
                <a:solidFill>
                  <a:srgbClr val="0070C0"/>
                </a:solidFill>
              </a:rPr>
              <a:t>#</a:t>
            </a:r>
            <a:r>
              <a:rPr lang="en-US" altLang="zh-CN" b="1" dirty="0" err="1">
                <a:solidFill>
                  <a:srgbClr val="0070C0"/>
                </a:solidFill>
              </a:rPr>
              <a:t>endif</a:t>
            </a:r>
            <a:r>
              <a:rPr lang="zh-CN" altLang="zh-CN" b="1" dirty="0">
                <a:solidFill>
                  <a:srgbClr val="0070C0"/>
                </a:solidFill>
              </a:rPr>
              <a:t>指令</a:t>
            </a:r>
          </a:p>
        </p:txBody>
      </p:sp>
      <p:sp>
        <p:nvSpPr>
          <p:cNvPr id="4" name="矩形 3"/>
          <p:cNvSpPr/>
          <p:nvPr/>
        </p:nvSpPr>
        <p:spPr>
          <a:xfrm>
            <a:off x="7210159" y="4403283"/>
            <a:ext cx="1471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3</a:t>
            </a:r>
            <a:r>
              <a:rPr lang="zh-CN" altLang="zh-CN" b="1" dirty="0">
                <a:solidFill>
                  <a:srgbClr val="0070C0"/>
                </a:solidFill>
              </a:rPr>
              <a:t>．</a:t>
            </a:r>
            <a:r>
              <a:rPr lang="en-US" altLang="zh-CN" b="1" dirty="0">
                <a:solidFill>
                  <a:srgbClr val="0070C0"/>
                </a:solidFill>
              </a:rPr>
              <a:t>#</a:t>
            </a:r>
            <a:r>
              <a:rPr lang="en-US" altLang="zh-CN" b="1" dirty="0" err="1">
                <a:solidFill>
                  <a:srgbClr val="0070C0"/>
                </a:solidFill>
              </a:rPr>
              <a:t>elif</a:t>
            </a:r>
            <a:r>
              <a:rPr lang="zh-CN" altLang="zh-CN" b="1" dirty="0">
                <a:solidFill>
                  <a:srgbClr val="0070C0"/>
                </a:solidFill>
              </a:rPr>
              <a:t>指令</a:t>
            </a:r>
          </a:p>
        </p:txBody>
      </p:sp>
    </p:spTree>
    <p:extLst>
      <p:ext uri="{BB962C8B-B14F-4D97-AF65-F5344CB8AC3E}">
        <p14:creationId xmlns:p14="http://schemas.microsoft.com/office/powerpoint/2010/main" val="41452072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474662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1</a:t>
            </a:r>
            <a:r>
              <a:rPr lang="zh-CN" altLang="zh-CN" sz="2800" b="1" dirty="0"/>
              <a:t>．</a:t>
            </a:r>
            <a:r>
              <a:rPr lang="en-US" altLang="zh-CN" sz="2800" b="1" dirty="0"/>
              <a:t>#define</a:t>
            </a:r>
            <a:r>
              <a:rPr lang="zh-CN" altLang="zh-CN" sz="2800" b="1" dirty="0"/>
              <a:t>、</a:t>
            </a:r>
            <a:r>
              <a:rPr lang="en-US" altLang="zh-CN" sz="2800" b="1" dirty="0"/>
              <a:t>#</a:t>
            </a:r>
            <a:r>
              <a:rPr lang="en-US" altLang="zh-CN" sz="2800" b="1" dirty="0" err="1"/>
              <a:t>undef</a:t>
            </a:r>
            <a:r>
              <a:rPr lang="zh-CN" altLang="zh-CN" sz="2800" b="1" dirty="0"/>
              <a:t>指令</a:t>
            </a:r>
          </a:p>
        </p:txBody>
      </p:sp>
      <p:sp>
        <p:nvSpPr>
          <p:cNvPr id="3" name="矩形 2"/>
          <p:cNvSpPr/>
          <p:nvPr/>
        </p:nvSpPr>
        <p:spPr>
          <a:xfrm>
            <a:off x="1251097" y="1500318"/>
            <a:ext cx="7648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#define</a:t>
            </a:r>
            <a:r>
              <a:rPr lang="zh-CN" altLang="zh-CN" dirty="0"/>
              <a:t>和</a:t>
            </a:r>
            <a:r>
              <a:rPr lang="en-US" altLang="zh-CN" dirty="0"/>
              <a:t>#</a:t>
            </a:r>
            <a:r>
              <a:rPr lang="en-US" altLang="zh-CN" dirty="0" err="1"/>
              <a:t>undef</a:t>
            </a:r>
            <a:r>
              <a:rPr lang="zh-CN" altLang="zh-CN" dirty="0"/>
              <a:t>指令是用于定义符号和取消符号定义的预处理指令。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336157" y="1889788"/>
            <a:ext cx="9423991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#define DEBUG</a:t>
            </a:r>
            <a:endParaRPr lang="zh-CN" altLang="zh-CN" dirty="0"/>
          </a:p>
          <a:p>
            <a:r>
              <a:rPr lang="en-US" altLang="zh-CN" dirty="0"/>
              <a:t>#</a:t>
            </a:r>
            <a:r>
              <a:rPr lang="en-US" altLang="zh-CN" dirty="0" err="1"/>
              <a:t>undef</a:t>
            </a:r>
            <a:r>
              <a:rPr lang="en-US" altLang="zh-CN" dirty="0"/>
              <a:t> DEBUG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777944" y="2604877"/>
            <a:ext cx="103915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zh-CN" altLang="zh-CN" dirty="0"/>
              <a:t>这里定义和取消的符号是</a:t>
            </a:r>
            <a:r>
              <a:rPr lang="en-US" altLang="zh-CN" dirty="0"/>
              <a:t>DEBUG</a:t>
            </a:r>
            <a:r>
              <a:rPr lang="zh-CN" altLang="zh-CN" dirty="0"/>
              <a:t>。如果定义的符号已经存在，</a:t>
            </a:r>
            <a:r>
              <a:rPr lang="en-US" altLang="zh-CN" dirty="0"/>
              <a:t>#define</a:t>
            </a:r>
            <a:r>
              <a:rPr lang="zh-CN" altLang="zh-CN" dirty="0"/>
              <a:t>则不起作用，同样道理，如果符号不存在，</a:t>
            </a:r>
            <a:r>
              <a:rPr lang="en-US" altLang="zh-CN" dirty="0"/>
              <a:t>#</a:t>
            </a:r>
            <a:r>
              <a:rPr lang="en-US" altLang="zh-CN" dirty="0" err="1"/>
              <a:t>undef</a:t>
            </a:r>
            <a:r>
              <a:rPr lang="zh-CN" altLang="zh-CN" dirty="0"/>
              <a:t>也就没有任何作用。</a:t>
            </a:r>
            <a:r>
              <a:rPr lang="en-US" altLang="zh-CN" dirty="0"/>
              <a:t>#define</a:t>
            </a:r>
            <a:r>
              <a:rPr lang="zh-CN" altLang="zh-CN" dirty="0"/>
              <a:t>和</a:t>
            </a:r>
            <a:r>
              <a:rPr lang="en-US" altLang="zh-CN" dirty="0"/>
              <a:t>#</a:t>
            </a:r>
            <a:r>
              <a:rPr lang="en-US" altLang="zh-CN" dirty="0" err="1"/>
              <a:t>undef</a:t>
            </a:r>
            <a:r>
              <a:rPr lang="zh-CN" altLang="zh-CN" dirty="0"/>
              <a:t>指令必须放于源程序的代码之前，如下所示：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336156" y="3719141"/>
            <a:ext cx="9423991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#define DEBUG</a:t>
            </a:r>
            <a:endParaRPr lang="zh-CN" altLang="zh-CN" dirty="0"/>
          </a:p>
          <a:p>
            <a:r>
              <a:rPr lang="en-US" altLang="zh-CN" dirty="0"/>
              <a:t>using System;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517830840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b="1" dirty="0"/>
              <a:t>．</a:t>
            </a:r>
            <a:r>
              <a:rPr lang="en-US" altLang="zh-CN" sz="2800" b="1" dirty="0"/>
              <a:t>#if</a:t>
            </a:r>
            <a:r>
              <a:rPr lang="zh-CN" altLang="zh-CN" sz="2800" b="1" dirty="0"/>
              <a:t>、</a:t>
            </a:r>
            <a:r>
              <a:rPr lang="en-US" altLang="zh-CN" sz="2800" b="1" dirty="0"/>
              <a:t>#else</a:t>
            </a:r>
            <a:r>
              <a:rPr lang="zh-CN" altLang="zh-CN" sz="2800" b="1" dirty="0"/>
              <a:t>、</a:t>
            </a:r>
            <a:r>
              <a:rPr lang="en-US" altLang="zh-CN" sz="2800" b="1" dirty="0"/>
              <a:t>#</a:t>
            </a:r>
            <a:r>
              <a:rPr lang="en-US" altLang="zh-CN" sz="2800" b="1" dirty="0" err="1"/>
              <a:t>endif</a:t>
            </a:r>
            <a:r>
              <a:rPr lang="zh-CN" altLang="zh-CN" sz="2800" b="1" dirty="0"/>
              <a:t>指令</a:t>
            </a:r>
          </a:p>
        </p:txBody>
      </p:sp>
      <p:sp>
        <p:nvSpPr>
          <p:cNvPr id="3" name="矩形 2"/>
          <p:cNvSpPr/>
          <p:nvPr/>
        </p:nvSpPr>
        <p:spPr>
          <a:xfrm>
            <a:off x="1197934" y="1674352"/>
            <a:ext cx="8775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#if</a:t>
            </a:r>
            <a:r>
              <a:rPr lang="zh-CN" altLang="zh-CN" dirty="0"/>
              <a:t>、</a:t>
            </a:r>
            <a:r>
              <a:rPr lang="en-US" altLang="zh-CN" dirty="0"/>
              <a:t>#else</a:t>
            </a:r>
            <a:r>
              <a:rPr lang="zh-CN" altLang="zh-CN" dirty="0"/>
              <a:t>、</a:t>
            </a:r>
            <a:r>
              <a:rPr lang="en-US" altLang="zh-CN" dirty="0"/>
              <a:t>#</a:t>
            </a:r>
            <a:r>
              <a:rPr lang="en-US" altLang="zh-CN" dirty="0" err="1"/>
              <a:t>endif</a:t>
            </a:r>
            <a:r>
              <a:rPr lang="zh-CN" altLang="zh-CN" dirty="0"/>
              <a:t>指令被用作条件编译，类似于</a:t>
            </a:r>
            <a:r>
              <a:rPr lang="en-US" altLang="zh-CN" dirty="0"/>
              <a:t>if/else</a:t>
            </a:r>
            <a:r>
              <a:rPr lang="zh-CN" altLang="zh-CN" dirty="0"/>
              <a:t>，代码结构如下：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272361" y="2134613"/>
            <a:ext cx="9604745" cy="1021556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zh-CN" altLang="zh-CN" dirty="0"/>
              <a:t>一条</a:t>
            </a:r>
            <a:r>
              <a:rPr lang="en-US" altLang="zh-CN" dirty="0"/>
              <a:t>#if </a:t>
            </a:r>
            <a:r>
              <a:rPr lang="zh-CN" altLang="zh-CN" dirty="0"/>
              <a:t>语句</a:t>
            </a:r>
            <a:r>
              <a:rPr lang="en-US" altLang="zh-CN" dirty="0"/>
              <a:t>(</a:t>
            </a:r>
            <a:r>
              <a:rPr lang="zh-CN" altLang="zh-CN" dirty="0"/>
              <a:t>必须有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zh-CN" altLang="zh-CN" dirty="0"/>
              <a:t>零或一条</a:t>
            </a:r>
            <a:r>
              <a:rPr lang="en-US" altLang="zh-CN" dirty="0"/>
              <a:t>#else </a:t>
            </a:r>
            <a:r>
              <a:rPr lang="zh-CN" altLang="zh-CN" dirty="0"/>
              <a:t>语句</a:t>
            </a:r>
          </a:p>
          <a:p>
            <a:r>
              <a:rPr lang="zh-CN" altLang="zh-CN" dirty="0"/>
              <a:t>一条</a:t>
            </a:r>
            <a:r>
              <a:rPr lang="en-US" altLang="zh-CN" dirty="0"/>
              <a:t>#</a:t>
            </a:r>
            <a:r>
              <a:rPr lang="en-US" altLang="zh-CN" dirty="0" err="1"/>
              <a:t>endif</a:t>
            </a:r>
            <a:r>
              <a:rPr lang="en-US" altLang="zh-CN" dirty="0"/>
              <a:t> </a:t>
            </a:r>
            <a:r>
              <a:rPr lang="zh-CN" altLang="zh-CN" dirty="0"/>
              <a:t>语句</a:t>
            </a:r>
            <a:r>
              <a:rPr lang="en-US" altLang="zh-CN" dirty="0"/>
              <a:t>(</a:t>
            </a:r>
            <a:r>
              <a:rPr lang="zh-CN" altLang="zh-CN" dirty="0"/>
              <a:t>必须有</a:t>
            </a:r>
            <a:r>
              <a:rPr lang="en-US" altLang="zh-CN" dirty="0"/>
              <a:t>)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72877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01887" y="1274495"/>
            <a:ext cx="4429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b="1" dirty="0"/>
              <a:t>5.10</a:t>
            </a:r>
            <a:r>
              <a:rPr lang="zh-CN" altLang="zh-CN" dirty="0"/>
              <a:t>】 </a:t>
            </a:r>
            <a:r>
              <a:rPr lang="en-US" altLang="zh-CN" dirty="0"/>
              <a:t>#if</a:t>
            </a:r>
            <a:r>
              <a:rPr lang="zh-CN" altLang="zh-CN" dirty="0"/>
              <a:t>、</a:t>
            </a:r>
            <a:r>
              <a:rPr lang="en-US" altLang="zh-CN" dirty="0"/>
              <a:t>#else</a:t>
            </a:r>
            <a:r>
              <a:rPr lang="zh-CN" altLang="zh-CN" dirty="0"/>
              <a:t>、</a:t>
            </a:r>
            <a:r>
              <a:rPr lang="en-US" altLang="zh-CN" dirty="0"/>
              <a:t>#</a:t>
            </a:r>
            <a:r>
              <a:rPr lang="en-US" altLang="zh-CN" dirty="0" err="1"/>
              <a:t>endif</a:t>
            </a:r>
            <a:r>
              <a:rPr lang="zh-CN" altLang="zh-CN" dirty="0"/>
              <a:t>指令示例。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b="1" dirty="0"/>
              <a:t>．</a:t>
            </a:r>
            <a:r>
              <a:rPr lang="en-US" altLang="zh-CN" sz="2800" b="1" dirty="0"/>
              <a:t>#if</a:t>
            </a:r>
            <a:r>
              <a:rPr lang="zh-CN" altLang="zh-CN" sz="2800" b="1" dirty="0"/>
              <a:t>、</a:t>
            </a:r>
            <a:r>
              <a:rPr lang="en-US" altLang="zh-CN" sz="2800" b="1" dirty="0"/>
              <a:t>#else</a:t>
            </a:r>
            <a:r>
              <a:rPr lang="zh-CN" altLang="zh-CN" sz="2800" b="1" dirty="0"/>
              <a:t>、</a:t>
            </a:r>
            <a:r>
              <a:rPr lang="en-US" altLang="zh-CN" sz="2800" b="1" dirty="0"/>
              <a:t>#</a:t>
            </a:r>
            <a:r>
              <a:rPr lang="en-US" altLang="zh-CN" sz="2800" b="1" dirty="0" err="1"/>
              <a:t>endif</a:t>
            </a:r>
            <a:r>
              <a:rPr lang="zh-CN" altLang="zh-CN" sz="2800" b="1" dirty="0"/>
              <a:t>指令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50743" y="1643827"/>
            <a:ext cx="9526364" cy="4047113"/>
          </a:xfrm>
          <a:prstGeom prst="roundRect">
            <a:avLst>
              <a:gd name="adj" fmla="val 3596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#define DEGUG</a:t>
            </a:r>
            <a:endParaRPr lang="zh-CN" altLang="zh-CN" sz="1400" dirty="0"/>
          </a:p>
          <a:p>
            <a:r>
              <a:rPr lang="en-US" altLang="zh-CN" sz="1400" dirty="0"/>
              <a:t>using System;</a:t>
            </a:r>
            <a:endParaRPr lang="zh-CN" altLang="zh-CN" sz="1400" dirty="0"/>
          </a:p>
          <a:p>
            <a:r>
              <a:rPr lang="en-US" altLang="zh-CN" sz="1400" dirty="0"/>
              <a:t>…</a:t>
            </a:r>
            <a:endParaRPr lang="zh-CN" altLang="zh-CN" sz="1400" dirty="0"/>
          </a:p>
          <a:p>
            <a:r>
              <a:rPr lang="en-US" altLang="zh-CN" sz="1400" dirty="0"/>
              <a:t>namespace Ex5_10</a:t>
            </a:r>
            <a:endParaRPr lang="zh-CN" altLang="zh-CN" sz="1400" dirty="0"/>
          </a:p>
          <a:p>
            <a:r>
              <a:rPr lang="en-US" altLang="zh-CN" sz="1400" dirty="0"/>
              <a:t>{</a:t>
            </a:r>
            <a:endParaRPr lang="zh-CN" altLang="zh-CN" sz="1400" dirty="0"/>
          </a:p>
          <a:p>
            <a:r>
              <a:rPr lang="en-US" altLang="zh-CN" sz="1400" dirty="0"/>
              <a:t>    class </a:t>
            </a:r>
            <a:r>
              <a:rPr lang="en-US" altLang="zh-CN" sz="1400" dirty="0" err="1"/>
              <a:t>MyClass</a:t>
            </a:r>
            <a:endParaRPr lang="zh-CN" altLang="zh-CN" sz="1400" dirty="0"/>
          </a:p>
          <a:p>
            <a:r>
              <a:rPr lang="en-US" altLang="zh-CN" sz="1400" dirty="0"/>
              <a:t>    {</a:t>
            </a:r>
            <a:endParaRPr lang="zh-CN" altLang="zh-CN" sz="1400" dirty="0"/>
          </a:p>
          <a:p>
            <a:r>
              <a:rPr lang="en-US" altLang="zh-CN" sz="1400" dirty="0"/>
              <a:t>        static void Main(string[] </a:t>
            </a:r>
            <a:r>
              <a:rPr lang="en-US" altLang="zh-CN" sz="1400" dirty="0" err="1"/>
              <a:t>args</a:t>
            </a:r>
            <a:r>
              <a:rPr lang="en-US" altLang="zh-CN" sz="1400" dirty="0"/>
              <a:t>)</a:t>
            </a:r>
            <a:endParaRPr lang="zh-CN" altLang="zh-CN" sz="1400" dirty="0"/>
          </a:p>
          <a:p>
            <a:r>
              <a:rPr lang="en-US" altLang="zh-CN" sz="1400" dirty="0"/>
              <a:t>        {</a:t>
            </a:r>
            <a:endParaRPr lang="zh-CN" altLang="zh-CN" sz="1400" dirty="0"/>
          </a:p>
          <a:p>
            <a:r>
              <a:rPr lang="en-US" altLang="zh-CN" sz="1400" dirty="0"/>
              <a:t>            #if (DEBUG)</a:t>
            </a:r>
            <a:endParaRPr lang="zh-CN" altLang="zh-CN" sz="1400" dirty="0"/>
          </a:p>
          <a:p>
            <a:r>
              <a:rPr lang="en-US" altLang="zh-CN" sz="1400" dirty="0"/>
              <a:t>                </a:t>
            </a:r>
            <a:r>
              <a:rPr lang="en-US" altLang="zh-CN" sz="1400" dirty="0" err="1"/>
              <a:t>Console.WriteLine</a:t>
            </a:r>
            <a:r>
              <a:rPr lang="en-US" altLang="zh-CN" sz="1400" dirty="0"/>
              <a:t>("DEBUG is defined");</a:t>
            </a:r>
            <a:endParaRPr lang="zh-CN" altLang="zh-CN" sz="1400" dirty="0"/>
          </a:p>
          <a:p>
            <a:r>
              <a:rPr lang="en-US" altLang="zh-CN" sz="1400" dirty="0"/>
              <a:t>            #else</a:t>
            </a:r>
            <a:endParaRPr lang="zh-CN" altLang="zh-CN" sz="1400" dirty="0"/>
          </a:p>
          <a:p>
            <a:r>
              <a:rPr lang="en-US" altLang="zh-CN" sz="1400" dirty="0"/>
              <a:t>                </a:t>
            </a:r>
            <a:r>
              <a:rPr lang="en-US" altLang="zh-CN" sz="1400" dirty="0" err="1"/>
              <a:t>Console.WriteLine</a:t>
            </a:r>
            <a:r>
              <a:rPr lang="en-US" altLang="zh-CN" sz="1400" dirty="0"/>
              <a:t>("DEBUG is not defined");</a:t>
            </a:r>
            <a:endParaRPr lang="zh-CN" altLang="zh-CN" sz="1400" dirty="0"/>
          </a:p>
          <a:p>
            <a:r>
              <a:rPr lang="en-US" altLang="zh-CN" sz="1400" dirty="0"/>
              <a:t>            #</a:t>
            </a:r>
            <a:r>
              <a:rPr lang="en-US" altLang="zh-CN" sz="1400" dirty="0" err="1"/>
              <a:t>endif</a:t>
            </a:r>
            <a:endParaRPr lang="zh-CN" altLang="zh-CN" sz="1400" dirty="0"/>
          </a:p>
          <a:p>
            <a:r>
              <a:rPr lang="en-US" altLang="zh-CN" sz="1400" dirty="0"/>
              <a:t>                </a:t>
            </a:r>
            <a:r>
              <a:rPr lang="en-US" altLang="zh-CN" sz="1400" dirty="0" err="1"/>
              <a:t>Console.Read</a:t>
            </a:r>
            <a:r>
              <a:rPr lang="en-US" altLang="zh-CN" sz="1400" dirty="0"/>
              <a:t>();</a:t>
            </a:r>
            <a:endParaRPr lang="zh-CN" altLang="zh-CN" sz="1400" dirty="0"/>
          </a:p>
          <a:p>
            <a:r>
              <a:rPr lang="en-US" altLang="zh-CN" sz="1400" dirty="0"/>
              <a:t>        }</a:t>
            </a:r>
            <a:endParaRPr lang="zh-CN" altLang="zh-CN" sz="1400" dirty="0"/>
          </a:p>
          <a:p>
            <a:r>
              <a:rPr lang="en-US" altLang="zh-CN" sz="1400" dirty="0"/>
              <a:t>    }</a:t>
            </a:r>
            <a:endParaRPr lang="zh-CN" altLang="zh-CN" sz="1400" dirty="0"/>
          </a:p>
          <a:p>
            <a:r>
              <a:rPr lang="en-US" altLang="zh-CN" sz="1400" dirty="0" smtClean="0"/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1396923" y="5690940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程序运行结果如图</a:t>
            </a:r>
            <a:r>
              <a:rPr lang="en-US" altLang="zh-CN" dirty="0"/>
              <a:t>5.12</a:t>
            </a:r>
            <a:r>
              <a:rPr lang="zh-CN" altLang="zh-CN" dirty="0"/>
              <a:t>所示。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596" y="6060272"/>
            <a:ext cx="1716563" cy="278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922900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3</a:t>
            </a:r>
            <a:r>
              <a:rPr lang="zh-CN" altLang="zh-CN" sz="2800" b="1" dirty="0"/>
              <a:t>．</a:t>
            </a:r>
            <a:r>
              <a:rPr lang="en-US" altLang="zh-CN" sz="2800" b="1" dirty="0"/>
              <a:t>#</a:t>
            </a:r>
            <a:r>
              <a:rPr lang="en-US" altLang="zh-CN" sz="2800" b="1" dirty="0" err="1"/>
              <a:t>elif</a:t>
            </a:r>
            <a:r>
              <a:rPr lang="zh-CN" altLang="zh-CN" sz="2800" b="1" dirty="0"/>
              <a:t>指令</a:t>
            </a:r>
          </a:p>
        </p:txBody>
      </p:sp>
      <p:sp>
        <p:nvSpPr>
          <p:cNvPr id="3" name="矩形 2"/>
          <p:cNvSpPr/>
          <p:nvPr/>
        </p:nvSpPr>
        <p:spPr>
          <a:xfrm>
            <a:off x="1378794" y="1113910"/>
            <a:ext cx="3416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b="1" dirty="0"/>
              <a:t>5.11</a:t>
            </a:r>
            <a:r>
              <a:rPr lang="zh-CN" altLang="zh-CN" dirty="0"/>
              <a:t>】 </a:t>
            </a:r>
            <a:r>
              <a:rPr lang="en-US" altLang="zh-CN" dirty="0"/>
              <a:t>#</a:t>
            </a:r>
            <a:r>
              <a:rPr lang="en-US" altLang="zh-CN" dirty="0" err="1"/>
              <a:t>elif</a:t>
            </a:r>
            <a:r>
              <a:rPr lang="zh-CN" altLang="zh-CN" dirty="0"/>
              <a:t>指令使用示例。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74488" y="1483242"/>
            <a:ext cx="6925234" cy="5096351"/>
          </a:xfrm>
          <a:prstGeom prst="roundRect">
            <a:avLst>
              <a:gd name="adj" fmla="val 2578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#define A</a:t>
            </a:r>
            <a:endParaRPr lang="zh-CN" altLang="zh-CN" sz="1400" dirty="0"/>
          </a:p>
          <a:p>
            <a:r>
              <a:rPr lang="en-US" altLang="zh-CN" sz="1400" dirty="0"/>
              <a:t>#</a:t>
            </a:r>
            <a:r>
              <a:rPr lang="en-US" altLang="zh-CN" sz="1400" dirty="0" err="1"/>
              <a:t>undef</a:t>
            </a:r>
            <a:r>
              <a:rPr lang="en-US" altLang="zh-CN" sz="1400" dirty="0"/>
              <a:t>  B</a:t>
            </a:r>
            <a:endParaRPr lang="zh-CN" altLang="zh-CN" sz="1400" dirty="0"/>
          </a:p>
          <a:p>
            <a:r>
              <a:rPr lang="en-US" altLang="zh-CN" sz="1400" dirty="0"/>
              <a:t>using System;</a:t>
            </a:r>
            <a:endParaRPr lang="zh-CN" altLang="zh-CN" sz="1400" dirty="0"/>
          </a:p>
          <a:p>
            <a:r>
              <a:rPr lang="en-US" altLang="zh-CN" sz="1400" dirty="0"/>
              <a:t>…</a:t>
            </a:r>
            <a:endParaRPr lang="zh-CN" altLang="zh-CN" sz="1400" dirty="0"/>
          </a:p>
          <a:p>
            <a:r>
              <a:rPr lang="en-US" altLang="zh-CN" sz="1400" dirty="0"/>
              <a:t>namespace Ex5_11</a:t>
            </a:r>
            <a:endParaRPr lang="zh-CN" altLang="zh-CN" sz="1400" dirty="0"/>
          </a:p>
          <a:p>
            <a:r>
              <a:rPr lang="en-US" altLang="zh-CN" sz="1400" dirty="0"/>
              <a:t>{</a:t>
            </a:r>
            <a:endParaRPr lang="zh-CN" altLang="zh-CN" sz="1400" dirty="0"/>
          </a:p>
          <a:p>
            <a:r>
              <a:rPr lang="en-US" altLang="zh-CN" sz="1400" dirty="0"/>
              <a:t>    class </a:t>
            </a:r>
            <a:r>
              <a:rPr lang="en-US" altLang="zh-CN" sz="1400" dirty="0" err="1"/>
              <a:t>MyClass</a:t>
            </a:r>
            <a:endParaRPr lang="zh-CN" altLang="zh-CN" sz="1400" dirty="0"/>
          </a:p>
          <a:p>
            <a:r>
              <a:rPr lang="en-US" altLang="zh-CN" sz="1400" dirty="0"/>
              <a:t>    {</a:t>
            </a:r>
            <a:endParaRPr lang="zh-CN" altLang="zh-CN" sz="1400" dirty="0"/>
          </a:p>
          <a:p>
            <a:r>
              <a:rPr lang="en-US" altLang="zh-CN" sz="1400" dirty="0"/>
              <a:t>        static void Main(string[] </a:t>
            </a:r>
            <a:r>
              <a:rPr lang="en-US" altLang="zh-CN" sz="1400" dirty="0" err="1"/>
              <a:t>args</a:t>
            </a:r>
            <a:r>
              <a:rPr lang="en-US" altLang="zh-CN" sz="1400" dirty="0"/>
              <a:t>)</a:t>
            </a:r>
            <a:endParaRPr lang="zh-CN" altLang="zh-CN" sz="1400" dirty="0"/>
          </a:p>
          <a:p>
            <a:r>
              <a:rPr lang="en-US" altLang="zh-CN" sz="1400" dirty="0"/>
              <a:t>        {</a:t>
            </a:r>
            <a:endParaRPr lang="zh-CN" altLang="zh-CN" sz="1400" dirty="0"/>
          </a:p>
          <a:p>
            <a:r>
              <a:rPr lang="en-US" altLang="zh-CN" sz="1400" dirty="0"/>
              <a:t>            #if (A &amp;&amp; !B)</a:t>
            </a:r>
            <a:endParaRPr lang="zh-CN" altLang="zh-CN" sz="1400" dirty="0"/>
          </a:p>
          <a:p>
            <a:r>
              <a:rPr lang="en-US" altLang="zh-CN" sz="1400" dirty="0"/>
              <a:t>                </a:t>
            </a:r>
            <a:r>
              <a:rPr lang="en-US" altLang="zh-CN" sz="1400" dirty="0" err="1"/>
              <a:t>Console.WriteLine</a:t>
            </a:r>
            <a:r>
              <a:rPr lang="en-US" altLang="zh-CN" sz="1400" dirty="0"/>
              <a:t>("A is defined");</a:t>
            </a:r>
            <a:endParaRPr lang="zh-CN" altLang="zh-CN" sz="1400" dirty="0"/>
          </a:p>
          <a:p>
            <a:r>
              <a:rPr lang="en-US" altLang="zh-CN" sz="1400" dirty="0"/>
              <a:t>            #</a:t>
            </a:r>
            <a:r>
              <a:rPr lang="en-US" altLang="zh-CN" sz="1400" dirty="0" err="1"/>
              <a:t>elif</a:t>
            </a:r>
            <a:r>
              <a:rPr lang="en-US" altLang="zh-CN" sz="1400" dirty="0"/>
              <a:t> (!A &amp;&amp; B)</a:t>
            </a:r>
            <a:endParaRPr lang="zh-CN" altLang="zh-CN" sz="1400" dirty="0"/>
          </a:p>
          <a:p>
            <a:r>
              <a:rPr lang="en-US" altLang="zh-CN" sz="1400" dirty="0"/>
              <a:t>                </a:t>
            </a:r>
            <a:r>
              <a:rPr lang="en-US" altLang="zh-CN" sz="1400" dirty="0" err="1"/>
              <a:t>Console.WriteLine</a:t>
            </a:r>
            <a:r>
              <a:rPr lang="en-US" altLang="zh-CN" sz="1400" dirty="0"/>
              <a:t>("B is defined");</a:t>
            </a:r>
            <a:endParaRPr lang="zh-CN" altLang="zh-CN" sz="1400" dirty="0"/>
          </a:p>
          <a:p>
            <a:r>
              <a:rPr lang="en-US" altLang="zh-CN" sz="1400" dirty="0"/>
              <a:t>            #</a:t>
            </a:r>
            <a:r>
              <a:rPr lang="en-US" altLang="zh-CN" sz="1400" dirty="0" err="1"/>
              <a:t>elif</a:t>
            </a:r>
            <a:r>
              <a:rPr lang="en-US" altLang="zh-CN" sz="1400" dirty="0"/>
              <a:t> (A &amp;&amp; B)</a:t>
            </a:r>
            <a:endParaRPr lang="zh-CN" altLang="zh-CN" sz="1400" dirty="0"/>
          </a:p>
          <a:p>
            <a:r>
              <a:rPr lang="en-US" altLang="zh-CN" sz="1400" dirty="0"/>
              <a:t>                </a:t>
            </a:r>
            <a:r>
              <a:rPr lang="en-US" altLang="zh-CN" sz="1400" dirty="0" err="1"/>
              <a:t>Console.WriteLine</a:t>
            </a:r>
            <a:r>
              <a:rPr lang="en-US" altLang="zh-CN" sz="1400" dirty="0"/>
              <a:t>("A and B are defined");</a:t>
            </a:r>
            <a:endParaRPr lang="zh-CN" altLang="zh-CN" sz="1400" dirty="0"/>
          </a:p>
          <a:p>
            <a:r>
              <a:rPr lang="en-US" altLang="zh-CN" sz="1400" dirty="0"/>
              <a:t>            #else</a:t>
            </a:r>
            <a:endParaRPr lang="zh-CN" altLang="zh-CN" sz="1400" dirty="0"/>
          </a:p>
          <a:p>
            <a:r>
              <a:rPr lang="en-US" altLang="zh-CN" sz="1400" dirty="0"/>
              <a:t>                </a:t>
            </a:r>
            <a:r>
              <a:rPr lang="en-US" altLang="zh-CN" sz="1400" dirty="0" err="1"/>
              <a:t>Console.WriteLine</a:t>
            </a:r>
            <a:r>
              <a:rPr lang="en-US" altLang="zh-CN" sz="1400" dirty="0"/>
              <a:t>("A and B are not defined");</a:t>
            </a:r>
            <a:endParaRPr lang="zh-CN" altLang="zh-CN" sz="1400" dirty="0"/>
          </a:p>
          <a:p>
            <a:r>
              <a:rPr lang="en-US" altLang="zh-CN" sz="1400" dirty="0"/>
              <a:t>            #</a:t>
            </a:r>
            <a:r>
              <a:rPr lang="en-US" altLang="zh-CN" sz="1400" dirty="0" err="1"/>
              <a:t>endif</a:t>
            </a:r>
            <a:endParaRPr lang="zh-CN" altLang="zh-CN" sz="1400" dirty="0"/>
          </a:p>
          <a:p>
            <a:r>
              <a:rPr lang="en-US" altLang="zh-CN" sz="1400" dirty="0"/>
              <a:t>                </a:t>
            </a:r>
            <a:r>
              <a:rPr lang="en-US" altLang="zh-CN" sz="1400" dirty="0" err="1"/>
              <a:t>Console.Read</a:t>
            </a:r>
            <a:r>
              <a:rPr lang="en-US" altLang="zh-CN" sz="1400" dirty="0"/>
              <a:t>();</a:t>
            </a:r>
            <a:endParaRPr lang="zh-CN" altLang="zh-CN" sz="1400" dirty="0"/>
          </a:p>
          <a:p>
            <a:r>
              <a:rPr lang="en-US" altLang="zh-CN" sz="1400" dirty="0"/>
              <a:t>        }</a:t>
            </a:r>
            <a:endParaRPr lang="zh-CN" altLang="zh-CN" sz="1400" dirty="0"/>
          </a:p>
          <a:p>
            <a:r>
              <a:rPr lang="en-US" altLang="zh-CN" sz="1400" dirty="0"/>
              <a:t>    }</a:t>
            </a:r>
            <a:endParaRPr lang="zh-CN" altLang="zh-CN" sz="1400" dirty="0"/>
          </a:p>
          <a:p>
            <a:r>
              <a:rPr lang="en-US" altLang="zh-CN" sz="1400" dirty="0" smtClean="0"/>
              <a:t>}</a:t>
            </a:r>
            <a:endParaRPr lang="en-US" altLang="zh-CN" sz="1400" dirty="0"/>
          </a:p>
        </p:txBody>
      </p:sp>
      <p:sp>
        <p:nvSpPr>
          <p:cNvPr id="5" name="矩形 4"/>
          <p:cNvSpPr/>
          <p:nvPr/>
        </p:nvSpPr>
        <p:spPr>
          <a:xfrm>
            <a:off x="8399722" y="2089298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程序运行结果如图</a:t>
            </a:r>
            <a:r>
              <a:rPr lang="en-US" altLang="zh-CN" dirty="0"/>
              <a:t>5.13</a:t>
            </a:r>
            <a:r>
              <a:rPr lang="zh-CN" altLang="zh-CN" dirty="0"/>
              <a:t>所示。</a:t>
            </a:r>
            <a:endParaRPr lang="zh-CN" altLang="en-US" dirty="0"/>
          </a:p>
        </p:txBody>
      </p:sp>
      <p:pic>
        <p:nvPicPr>
          <p:cNvPr id="2050" name="图片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668" y="2759457"/>
            <a:ext cx="1294662" cy="29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336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ripple dir="r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02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4904727" y="3369626"/>
            <a:ext cx="2594861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警告错误指令</a:t>
            </a:r>
          </a:p>
        </p:txBody>
      </p:sp>
      <p:sp>
        <p:nvSpPr>
          <p:cNvPr id="2" name="矩形 1"/>
          <p:cNvSpPr/>
          <p:nvPr/>
        </p:nvSpPr>
        <p:spPr>
          <a:xfrm>
            <a:off x="4692409" y="3901248"/>
            <a:ext cx="2922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zh-CN" b="1" dirty="0">
                <a:solidFill>
                  <a:srgbClr val="0070C0"/>
                </a:solidFill>
              </a:rPr>
              <a:t>．</a:t>
            </a:r>
            <a:r>
              <a:rPr lang="en-US" altLang="zh-CN" b="1" dirty="0">
                <a:solidFill>
                  <a:srgbClr val="0070C0"/>
                </a:solidFill>
              </a:rPr>
              <a:t>#warning</a:t>
            </a:r>
            <a:r>
              <a:rPr lang="zh-CN" altLang="zh-CN" b="1" dirty="0">
                <a:solidFill>
                  <a:srgbClr val="0070C0"/>
                </a:solidFill>
              </a:rPr>
              <a:t>、</a:t>
            </a:r>
            <a:r>
              <a:rPr lang="en-US" altLang="zh-CN" b="1" dirty="0">
                <a:solidFill>
                  <a:srgbClr val="0070C0"/>
                </a:solidFill>
              </a:rPr>
              <a:t>#error</a:t>
            </a:r>
            <a:r>
              <a:rPr lang="zh-CN" altLang="zh-CN" b="1" dirty="0">
                <a:solidFill>
                  <a:srgbClr val="0070C0"/>
                </a:solidFill>
              </a:rPr>
              <a:t>指令</a:t>
            </a:r>
          </a:p>
        </p:txBody>
      </p:sp>
      <p:sp>
        <p:nvSpPr>
          <p:cNvPr id="3" name="矩形 2"/>
          <p:cNvSpPr/>
          <p:nvPr/>
        </p:nvSpPr>
        <p:spPr>
          <a:xfrm>
            <a:off x="4692409" y="4369982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zh-CN" b="1" dirty="0">
                <a:solidFill>
                  <a:srgbClr val="0070C0"/>
                </a:solidFill>
              </a:rPr>
              <a:t>．</a:t>
            </a:r>
            <a:r>
              <a:rPr lang="en-US" altLang="zh-CN" b="1" dirty="0">
                <a:solidFill>
                  <a:srgbClr val="0070C0"/>
                </a:solidFill>
              </a:rPr>
              <a:t>#line</a:t>
            </a:r>
            <a:r>
              <a:rPr lang="zh-CN" altLang="zh-CN" b="1" dirty="0">
                <a:solidFill>
                  <a:srgbClr val="0070C0"/>
                </a:solidFill>
              </a:rPr>
              <a:t>指令</a:t>
            </a:r>
          </a:p>
        </p:txBody>
      </p:sp>
    </p:spTree>
    <p:extLst>
      <p:ext uri="{BB962C8B-B14F-4D97-AF65-F5344CB8AC3E}">
        <p14:creationId xmlns:p14="http://schemas.microsoft.com/office/powerpoint/2010/main" val="165107733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1</a:t>
            </a:r>
            <a:r>
              <a:rPr lang="zh-CN" altLang="zh-CN" sz="2800" b="1" dirty="0"/>
              <a:t>．</a:t>
            </a:r>
            <a:r>
              <a:rPr lang="en-US" altLang="zh-CN" sz="2800" b="1" dirty="0"/>
              <a:t>#warning</a:t>
            </a:r>
            <a:r>
              <a:rPr lang="zh-CN" altLang="zh-CN" sz="2800" b="1" dirty="0"/>
              <a:t>、</a:t>
            </a:r>
            <a:r>
              <a:rPr lang="en-US" altLang="zh-CN" sz="2800" b="1" dirty="0"/>
              <a:t>#error</a:t>
            </a:r>
            <a:r>
              <a:rPr lang="zh-CN" altLang="zh-CN" sz="2800" b="1" dirty="0"/>
              <a:t>指令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0093" y="1371600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/>
              <a:t>#warning</a:t>
            </a:r>
            <a:r>
              <a:rPr lang="zh-CN" altLang="zh-CN" dirty="0"/>
              <a:t>、</a:t>
            </a:r>
            <a:r>
              <a:rPr lang="en-US" altLang="zh-CN" dirty="0"/>
              <a:t>#error</a:t>
            </a:r>
            <a:r>
              <a:rPr lang="zh-CN" altLang="zh-CN" dirty="0"/>
              <a:t>指令用于产生警告或错误信息。当编译器遇到</a:t>
            </a:r>
            <a:r>
              <a:rPr lang="en-US" altLang="zh-CN" dirty="0"/>
              <a:t>#warning</a:t>
            </a:r>
            <a:r>
              <a:rPr lang="zh-CN" altLang="zh-CN" dirty="0"/>
              <a:t>指令时，会显示</a:t>
            </a:r>
            <a:r>
              <a:rPr lang="en-US" altLang="zh-CN" dirty="0"/>
              <a:t>#</a:t>
            </a:r>
            <a:r>
              <a:rPr lang="en-US" altLang="zh-CN" dirty="0" err="1"/>
              <a:t>waring</a:t>
            </a:r>
            <a:r>
              <a:rPr lang="zh-CN" altLang="zh-CN" dirty="0"/>
              <a:t>后面的文本，编译继续进行；当遇到</a:t>
            </a:r>
            <a:r>
              <a:rPr lang="en-US" altLang="zh-CN" dirty="0"/>
              <a:t>#error </a:t>
            </a:r>
            <a:r>
              <a:rPr lang="zh-CN" altLang="zh-CN" dirty="0"/>
              <a:t>指令时，会显示</a:t>
            </a:r>
            <a:r>
              <a:rPr lang="en-US" altLang="zh-CN" dirty="0"/>
              <a:t>#error</a:t>
            </a:r>
            <a:r>
              <a:rPr lang="zh-CN" altLang="zh-CN" dirty="0"/>
              <a:t>后面的文本，将终止编译并退出。这两条指令可以用于检查</a:t>
            </a:r>
            <a:r>
              <a:rPr lang="en-US" altLang="zh-CN" dirty="0"/>
              <a:t>#define</a:t>
            </a:r>
            <a:r>
              <a:rPr lang="zh-CN" altLang="zh-CN" dirty="0"/>
              <a:t>是否定义了不正确的符号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520456" y="2294930"/>
            <a:ext cx="9080204" cy="2375297"/>
          </a:xfrm>
          <a:prstGeom prst="roundRect">
            <a:avLst>
              <a:gd name="adj" fmla="val 5842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#define DEBUG</a:t>
            </a:r>
            <a:endParaRPr lang="zh-CN" altLang="zh-CN" dirty="0"/>
          </a:p>
          <a:p>
            <a:r>
              <a:rPr lang="en-US" altLang="zh-CN" dirty="0"/>
              <a:t>#define RELEASE</a:t>
            </a:r>
            <a:endParaRPr lang="zh-CN" altLang="zh-CN" dirty="0"/>
          </a:p>
          <a:p>
            <a:r>
              <a:rPr lang="en-US" altLang="zh-CN" dirty="0"/>
              <a:t>#if DEBUG</a:t>
            </a:r>
            <a:endParaRPr lang="zh-CN" altLang="zh-CN" dirty="0"/>
          </a:p>
          <a:p>
            <a:r>
              <a:rPr lang="en-US" altLang="zh-CN" dirty="0"/>
              <a:t>	#error </a:t>
            </a:r>
            <a:r>
              <a:rPr lang="zh-CN" altLang="zh-CN" dirty="0"/>
              <a:t>你定义了</a:t>
            </a:r>
            <a:r>
              <a:rPr lang="en-US" altLang="zh-CN" dirty="0"/>
              <a:t>DEBUG</a:t>
            </a:r>
            <a:endParaRPr lang="zh-CN" altLang="zh-CN" dirty="0"/>
          </a:p>
          <a:p>
            <a:r>
              <a:rPr lang="en-US" altLang="zh-CN" dirty="0"/>
              <a:t>#</a:t>
            </a:r>
            <a:r>
              <a:rPr lang="en-US" altLang="zh-CN" dirty="0" err="1"/>
              <a:t>endif</a:t>
            </a:r>
            <a:endParaRPr lang="zh-CN" altLang="zh-CN" dirty="0"/>
          </a:p>
          <a:p>
            <a:r>
              <a:rPr lang="en-US" altLang="zh-CN" dirty="0"/>
              <a:t>#if DEBUG&amp;&amp; RELEASE</a:t>
            </a:r>
            <a:endParaRPr lang="zh-CN" altLang="zh-CN" dirty="0"/>
          </a:p>
          <a:p>
            <a:r>
              <a:rPr lang="en-US" altLang="zh-CN" dirty="0"/>
              <a:t>	#warning </a:t>
            </a:r>
            <a:r>
              <a:rPr lang="zh-CN" altLang="zh-CN" dirty="0"/>
              <a:t>你定义了</a:t>
            </a:r>
            <a:r>
              <a:rPr lang="en-US" altLang="zh-CN" dirty="0"/>
              <a:t>DEBUG</a:t>
            </a:r>
            <a:r>
              <a:rPr lang="zh-CN" altLang="zh-CN" dirty="0"/>
              <a:t>和</a:t>
            </a:r>
            <a:r>
              <a:rPr lang="en-US" altLang="zh-CN" dirty="0"/>
              <a:t>RELEASE</a:t>
            </a:r>
            <a:endParaRPr lang="zh-CN" altLang="zh-CN" dirty="0"/>
          </a:p>
          <a:p>
            <a:r>
              <a:rPr lang="en-US" altLang="zh-CN" dirty="0"/>
              <a:t>#</a:t>
            </a:r>
            <a:r>
              <a:rPr lang="en-US" altLang="zh-CN" dirty="0" err="1" smtClean="0"/>
              <a:t>endif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5523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2635229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自定义集合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15612" y="2032160"/>
            <a:ext cx="4231757" cy="2860358"/>
          </a:xfrm>
          <a:prstGeom prst="round2Diag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indent="446088"/>
            <a:r>
              <a:rPr lang="en-US" altLang="zh-CN" dirty="0" err="1">
                <a:solidFill>
                  <a:schemeClr val="tx1"/>
                </a:solidFill>
              </a:rPr>
              <a:t>foreach</a:t>
            </a:r>
            <a:r>
              <a:rPr lang="zh-CN" altLang="zh-CN" dirty="0">
                <a:solidFill>
                  <a:schemeClr val="tx1"/>
                </a:solidFill>
              </a:rPr>
              <a:t>循环是访问集合元素最方便的方法，该方法调用</a:t>
            </a:r>
            <a:r>
              <a:rPr lang="en-US" altLang="zh-CN" dirty="0" err="1">
                <a:solidFill>
                  <a:schemeClr val="tx1"/>
                </a:solidFill>
              </a:rPr>
              <a:t>IEnumerable</a:t>
            </a:r>
            <a:r>
              <a:rPr lang="en-US" altLang="zh-CN" baseline="-25000" dirty="0">
                <a:solidFill>
                  <a:schemeClr val="tx1"/>
                </a:solidFill>
              </a:rPr>
              <a:t> </a:t>
            </a:r>
            <a:r>
              <a:rPr lang="zh-CN" altLang="zh-CN" dirty="0">
                <a:solidFill>
                  <a:schemeClr val="tx1"/>
                </a:solidFill>
              </a:rPr>
              <a:t>的</a:t>
            </a:r>
            <a:r>
              <a:rPr lang="en-US" altLang="zh-CN" baseline="-25000" dirty="0">
                <a:solidFill>
                  <a:schemeClr val="tx1"/>
                </a:solidFill>
              </a:rPr>
              <a:t> </a:t>
            </a:r>
            <a:r>
              <a:rPr lang="en-US" altLang="zh-CN" dirty="0" err="1">
                <a:solidFill>
                  <a:schemeClr val="tx1"/>
                </a:solidFill>
              </a:rPr>
              <a:t>GetEnumerator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r>
              <a:rPr lang="zh-CN" altLang="zh-CN" dirty="0">
                <a:solidFill>
                  <a:schemeClr val="tx1"/>
                </a:solidFill>
              </a:rPr>
              <a:t>方法，获得</a:t>
            </a:r>
            <a:r>
              <a:rPr lang="en-US" altLang="zh-CN" baseline="-25000" dirty="0">
                <a:solidFill>
                  <a:schemeClr val="tx1"/>
                </a:solidFill>
              </a:rPr>
              <a:t> </a:t>
            </a:r>
            <a:r>
              <a:rPr lang="en-US" altLang="zh-CN" dirty="0">
                <a:solidFill>
                  <a:schemeClr val="tx1"/>
                </a:solidFill>
              </a:rPr>
              <a:t>Iterator</a:t>
            </a:r>
            <a:r>
              <a:rPr lang="zh-CN" altLang="zh-CN" dirty="0">
                <a:solidFill>
                  <a:schemeClr val="tx1"/>
                </a:solidFill>
              </a:rPr>
              <a:t>，并将集合指向</a:t>
            </a:r>
            <a:r>
              <a:rPr lang="en-US" altLang="zh-CN" dirty="0">
                <a:solidFill>
                  <a:schemeClr val="tx1"/>
                </a:solidFill>
                <a:sym typeface="Symbol"/>
              </a:rPr>
              <a:t>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zh-CN" dirty="0">
                <a:solidFill>
                  <a:schemeClr val="tx1"/>
                </a:solidFill>
              </a:rPr>
              <a:t>的位置。</a:t>
            </a:r>
            <a:r>
              <a:rPr lang="en-US" altLang="zh-CN" dirty="0" err="1">
                <a:solidFill>
                  <a:schemeClr val="tx1"/>
                </a:solidFill>
              </a:rPr>
              <a:t>foreach</a:t>
            </a:r>
            <a:r>
              <a:rPr lang="en-US" altLang="zh-CN" baseline="-25000" dirty="0">
                <a:solidFill>
                  <a:schemeClr val="tx1"/>
                </a:solidFill>
              </a:rPr>
              <a:t> </a:t>
            </a:r>
            <a:r>
              <a:rPr lang="zh-CN" altLang="zh-CN" dirty="0">
                <a:solidFill>
                  <a:schemeClr val="tx1"/>
                </a:solidFill>
              </a:rPr>
              <a:t>循环反复调用</a:t>
            </a:r>
            <a:r>
              <a:rPr lang="en-US" altLang="zh-CN" baseline="-25000" dirty="0">
                <a:solidFill>
                  <a:schemeClr val="tx1"/>
                </a:solidFill>
              </a:rPr>
              <a:t> </a:t>
            </a:r>
            <a:r>
              <a:rPr lang="en-US" altLang="zh-CN" dirty="0" err="1">
                <a:solidFill>
                  <a:schemeClr val="tx1"/>
                </a:solidFill>
              </a:rPr>
              <a:t>MoveNext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r>
              <a:rPr lang="zh-CN" altLang="zh-CN" dirty="0">
                <a:solidFill>
                  <a:schemeClr val="tx1"/>
                </a:solidFill>
              </a:rPr>
              <a:t>方法遍历集合，使用</a:t>
            </a:r>
            <a:r>
              <a:rPr lang="en-US" altLang="zh-CN" dirty="0">
                <a:solidFill>
                  <a:schemeClr val="tx1"/>
                </a:solidFill>
              </a:rPr>
              <a:t>Current</a:t>
            </a:r>
            <a:r>
              <a:rPr lang="zh-CN" altLang="zh-CN" dirty="0">
                <a:solidFill>
                  <a:schemeClr val="tx1"/>
                </a:solidFill>
              </a:rPr>
              <a:t>属性获取集合当前元素。</a:t>
            </a:r>
          </a:p>
          <a:p>
            <a:pPr indent="446088"/>
            <a:r>
              <a:rPr lang="zh-CN" altLang="zh-CN" dirty="0">
                <a:solidFill>
                  <a:schemeClr val="tx1"/>
                </a:solidFill>
              </a:rPr>
              <a:t>【例</a:t>
            </a:r>
            <a:r>
              <a:rPr lang="en-US" altLang="zh-CN" dirty="0">
                <a:solidFill>
                  <a:schemeClr val="tx1"/>
                </a:solidFill>
              </a:rPr>
              <a:t>5.1</a:t>
            </a:r>
            <a:r>
              <a:rPr lang="zh-CN" altLang="zh-CN" dirty="0">
                <a:solidFill>
                  <a:schemeClr val="tx1"/>
                </a:solidFill>
              </a:rPr>
              <a:t>】程序运行结果如图</a:t>
            </a:r>
            <a:r>
              <a:rPr lang="en-US" altLang="zh-CN" dirty="0">
                <a:solidFill>
                  <a:schemeClr val="tx1"/>
                </a:solidFill>
              </a:rPr>
              <a:t>5.1</a:t>
            </a:r>
            <a:r>
              <a:rPr lang="zh-CN" altLang="zh-CN" dirty="0">
                <a:solidFill>
                  <a:schemeClr val="tx1"/>
                </a:solidFill>
              </a:rPr>
              <a:t>所示</a:t>
            </a:r>
            <a:r>
              <a:rPr lang="zh-CN" altLang="zh-CN" dirty="0" smtClean="0">
                <a:solidFill>
                  <a:schemeClr val="tx1"/>
                </a:solidFill>
              </a:rPr>
              <a:t>。</a:t>
            </a:r>
            <a:endParaRPr lang="zh-CN" altLang="zh-CN" dirty="0">
              <a:solidFill>
                <a:schemeClr val="tx1"/>
              </a:solidFill>
            </a:endParaRPr>
          </a:p>
        </p:txBody>
      </p:sp>
      <p:pic>
        <p:nvPicPr>
          <p:cNvPr id="1026" name="图片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413" y="2519104"/>
            <a:ext cx="1434954" cy="1886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806088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b="1" dirty="0"/>
              <a:t>．</a:t>
            </a:r>
            <a:r>
              <a:rPr lang="en-US" altLang="zh-CN" sz="2800" b="1" dirty="0"/>
              <a:t>#line</a:t>
            </a:r>
            <a:r>
              <a:rPr lang="zh-CN" altLang="zh-CN" sz="2800" b="1" dirty="0"/>
              <a:t>指令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8316" y="1371600"/>
            <a:ext cx="9739424" cy="86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en-US" altLang="zh-CN" dirty="0"/>
              <a:t>#line </a:t>
            </a:r>
            <a:r>
              <a:rPr lang="zh-CN" altLang="zh-CN" dirty="0"/>
              <a:t>指令用于改变编译器在警告或错误信息中显示的文件名和行号信息。当发生警告或错误时，不再显示源程序中的实际位置，而是</a:t>
            </a:r>
            <a:r>
              <a:rPr lang="en-US" altLang="zh-CN" dirty="0"/>
              <a:t>#line</a:t>
            </a:r>
            <a:r>
              <a:rPr lang="zh-CN" altLang="zh-CN" dirty="0"/>
              <a:t>指令指定的行数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665768" y="2336056"/>
            <a:ext cx="9009320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#line 100           		// </a:t>
            </a:r>
            <a:r>
              <a:rPr lang="zh-CN" altLang="zh-CN" dirty="0"/>
              <a:t>指定行号为</a:t>
            </a:r>
            <a:r>
              <a:rPr lang="en-US" altLang="zh-CN" dirty="0"/>
              <a:t>100</a:t>
            </a:r>
            <a:endParaRPr lang="zh-CN" altLang="zh-CN" dirty="0"/>
          </a:p>
          <a:p>
            <a:r>
              <a:rPr lang="en-US" altLang="zh-CN" dirty="0"/>
              <a:t>#line 200 "</a:t>
            </a:r>
            <a:r>
              <a:rPr lang="en-US" altLang="zh-CN" dirty="0" err="1"/>
              <a:t>test.cs</a:t>
            </a:r>
            <a:r>
              <a:rPr lang="en-US" altLang="zh-CN" dirty="0"/>
              <a:t>"   	</a:t>
            </a:r>
            <a:r>
              <a:rPr lang="en-US" altLang="zh-CN" dirty="0" smtClean="0"/>
              <a:t>// </a:t>
            </a:r>
            <a:r>
              <a:rPr lang="en-US" altLang="zh-CN" dirty="0" err="1"/>
              <a:t>test.cs</a:t>
            </a:r>
            <a:r>
              <a:rPr lang="zh-CN" altLang="zh-CN" dirty="0"/>
              <a:t>替换原来的文件名作为编译输出文件名</a:t>
            </a:r>
          </a:p>
        </p:txBody>
      </p:sp>
    </p:spTree>
    <p:extLst>
      <p:ext uri="{BB962C8B-B14F-4D97-AF65-F5344CB8AC3E}">
        <p14:creationId xmlns:p14="http://schemas.microsoft.com/office/powerpoint/2010/main" val="414215933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03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4755865" y="3369626"/>
            <a:ext cx="2835775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代码块标识指令</a:t>
            </a:r>
          </a:p>
        </p:txBody>
      </p:sp>
    </p:spTree>
    <p:extLst>
      <p:ext uri="{BB962C8B-B14F-4D97-AF65-F5344CB8AC3E}">
        <p14:creationId xmlns:p14="http://schemas.microsoft.com/office/powerpoint/2010/main" val="138940868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代码块标识指令</a:t>
            </a:r>
          </a:p>
        </p:txBody>
      </p:sp>
      <p:sp>
        <p:nvSpPr>
          <p:cNvPr id="3" name="矩形 2"/>
          <p:cNvSpPr/>
          <p:nvPr/>
        </p:nvSpPr>
        <p:spPr>
          <a:xfrm>
            <a:off x="1337593" y="1383637"/>
            <a:ext cx="6263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#region</a:t>
            </a:r>
            <a:r>
              <a:rPr lang="zh-CN" altLang="zh-CN" dirty="0"/>
              <a:t>、</a:t>
            </a:r>
            <a:r>
              <a:rPr lang="en-US" altLang="zh-CN" dirty="0"/>
              <a:t>#</a:t>
            </a:r>
            <a:r>
              <a:rPr lang="en-US" altLang="zh-CN" dirty="0" err="1"/>
              <a:t>endregion</a:t>
            </a:r>
            <a:r>
              <a:rPr lang="zh-CN" altLang="zh-CN" dirty="0"/>
              <a:t>指令用于标识代码块，代码结构如下：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7593" y="1752969"/>
            <a:ext cx="9582044" cy="2247424"/>
          </a:xfrm>
          <a:prstGeom prst="roundRect">
            <a:avLst>
              <a:gd name="adj" fmla="val 6259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#region </a:t>
            </a:r>
            <a:r>
              <a:rPr lang="en-US" altLang="zh-CN" dirty="0" err="1"/>
              <a:t>OutVar</a:t>
            </a:r>
            <a:r>
              <a:rPr lang="en-US" altLang="zh-CN" dirty="0"/>
              <a:t>  method</a:t>
            </a:r>
            <a:endParaRPr lang="zh-CN" altLang="zh-CN" dirty="0"/>
          </a:p>
          <a:p>
            <a:r>
              <a:rPr lang="en-US" altLang="zh-CN" dirty="0"/>
              <a:t>public static void </a:t>
            </a:r>
            <a:r>
              <a:rPr lang="en-US" altLang="zh-CN" dirty="0" err="1"/>
              <a:t>OutVar</a:t>
            </a:r>
            <a:r>
              <a:rPr lang="en-US" altLang="zh-CN" dirty="0"/>
              <a:t>()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var</a:t>
            </a:r>
            <a:r>
              <a:rPr lang="en-US" altLang="zh-CN" dirty="0"/>
              <a:t> = 5;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Console.WriteLine</a:t>
            </a:r>
            <a:r>
              <a:rPr lang="en-US" altLang="zh-CN" dirty="0"/>
              <a:t>("</a:t>
            </a:r>
            <a:r>
              <a:rPr lang="en-US" altLang="zh-CN" dirty="0" err="1"/>
              <a:t>var</a:t>
            </a:r>
            <a:r>
              <a:rPr lang="en-US" altLang="zh-CN" dirty="0"/>
              <a:t> equals:{0}",</a:t>
            </a:r>
            <a:r>
              <a:rPr lang="en-US" altLang="zh-CN" dirty="0" err="1"/>
              <a:t>var</a:t>
            </a:r>
            <a:r>
              <a:rPr lang="en-US" altLang="zh-CN" dirty="0"/>
              <a:t>);</a:t>
            </a:r>
            <a:endParaRPr lang="zh-CN" altLang="zh-CN" dirty="0"/>
          </a:p>
          <a:p>
            <a:r>
              <a:rPr lang="en-US" altLang="zh-CN" dirty="0"/>
              <a:t>}</a:t>
            </a:r>
            <a:endParaRPr lang="zh-CN" altLang="zh-CN" dirty="0"/>
          </a:p>
          <a:p>
            <a:r>
              <a:rPr lang="en-US" altLang="zh-CN" dirty="0"/>
              <a:t>#</a:t>
            </a:r>
            <a:r>
              <a:rPr lang="en-US" altLang="zh-CN" dirty="0" err="1" smtClean="0"/>
              <a:t>endregion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169704586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>
            <a:extLst>
              <a:ext uri="{FF2B5EF4-FFF2-40B4-BE49-F238E27FC236}">
                <a16:creationId xmlns:a16="http://schemas.microsoft.com/office/drawing/2014/main" xmlns="" id="{E454A14A-DF0E-4445-8CD2-326CD300BC41}"/>
              </a:ext>
            </a:extLst>
          </p:cNvPr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xmlns="" id="{1C6C7268-3861-45A6-86FA-71E006048B9C}"/>
              </a:ext>
            </a:extLst>
          </p:cNvPr>
          <p:cNvSpPr/>
          <p:nvPr/>
        </p:nvSpPr>
        <p:spPr>
          <a:xfrm>
            <a:off x="5014826" y="50523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xmlns="" id="{2111C09F-E485-44FB-9EF6-69D92FA680B7}"/>
              </a:ext>
            </a:extLst>
          </p:cNvPr>
          <p:cNvSpPr/>
          <p:nvPr/>
        </p:nvSpPr>
        <p:spPr>
          <a:xfrm>
            <a:off x="-2329559" y="581188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xmlns="" id="{266B75BD-CD20-42F9-B28E-3CA091EC3624}"/>
              </a:ext>
            </a:extLst>
          </p:cNvPr>
          <p:cNvSpPr/>
          <p:nvPr/>
        </p:nvSpPr>
        <p:spPr>
          <a:xfrm>
            <a:off x="3509027" y="52201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xmlns="" id="{ECED6D48-85E6-46CE-97FD-68CE162E9647}"/>
              </a:ext>
            </a:extLst>
          </p:cNvPr>
          <p:cNvSpPr/>
          <p:nvPr/>
        </p:nvSpPr>
        <p:spPr>
          <a:xfrm>
            <a:off x="5665700" y="53158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xmlns="" id="{A31109DC-7942-4526-A6FD-DF09A709C96B}"/>
              </a:ext>
            </a:extLst>
          </p:cNvPr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xmlns="" id="{5B7B1344-B96B-4FB8-BF3F-93FE3BFD7F60}"/>
              </a:ext>
            </a:extLst>
          </p:cNvPr>
          <p:cNvSpPr/>
          <p:nvPr/>
        </p:nvSpPr>
        <p:spPr>
          <a:xfrm>
            <a:off x="8114600" y="50464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xmlns="" id="{16466671-9A61-40C3-BE76-E4A8FEFFCAB4}"/>
              </a:ext>
            </a:extLst>
          </p:cNvPr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xmlns="" id="{0C2F4BC4-D648-4C72-B5C8-2C0C48138723}"/>
              </a:ext>
            </a:extLst>
          </p:cNvPr>
          <p:cNvSpPr/>
          <p:nvPr/>
        </p:nvSpPr>
        <p:spPr>
          <a:xfrm>
            <a:off x="2840051" y="66070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xmlns="" id="{1F8C59A1-7467-4D4B-898A-9639C5C05CD9}"/>
              </a:ext>
            </a:extLst>
          </p:cNvPr>
          <p:cNvSpPr/>
          <p:nvPr/>
        </p:nvSpPr>
        <p:spPr>
          <a:xfrm>
            <a:off x="4741424" y="6548959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xmlns="" id="{40692ED0-622E-41B6-8F9C-E44AB9DC6359}"/>
              </a:ext>
            </a:extLst>
          </p:cNvPr>
          <p:cNvSpPr/>
          <p:nvPr/>
        </p:nvSpPr>
        <p:spPr>
          <a:xfrm>
            <a:off x="3754453" y="670861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xmlns="" id="{3EE82FC0-640C-4C31-A2F3-1D9F84C31055}"/>
              </a:ext>
            </a:extLst>
          </p:cNvPr>
          <p:cNvSpPr/>
          <p:nvPr/>
        </p:nvSpPr>
        <p:spPr>
          <a:xfrm>
            <a:off x="5892586" y="435198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xmlns="" id="{7EC0559B-C82D-449B-A9F4-5B764AC7D4AA}"/>
              </a:ext>
            </a:extLst>
          </p:cNvPr>
          <p:cNvSpPr/>
          <p:nvPr/>
        </p:nvSpPr>
        <p:spPr>
          <a:xfrm>
            <a:off x="6533843" y="446495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xmlns="" id="{1ADA4A7C-7325-40CF-90F8-8D2DC3DF73F0}"/>
              </a:ext>
            </a:extLst>
          </p:cNvPr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xmlns="" id="{B2EDD5EE-FAD6-4F11-87ED-E5266AF8CB0E}"/>
              </a:ext>
            </a:extLst>
          </p:cNvPr>
          <p:cNvSpPr/>
          <p:nvPr/>
        </p:nvSpPr>
        <p:spPr>
          <a:xfrm>
            <a:off x="5291569" y="484901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xmlns="" id="{B5FE4FE4-98FC-47F5-81F2-5AD828FF1D35}"/>
              </a:ext>
            </a:extLst>
          </p:cNvPr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xmlns="" id="{F0BEE6EC-3EBF-4E4C-8BF2-2D3627D31043}"/>
              </a:ext>
            </a:extLst>
          </p:cNvPr>
          <p:cNvSpPr/>
          <p:nvPr/>
        </p:nvSpPr>
        <p:spPr>
          <a:xfrm>
            <a:off x="7422754" y="48603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xmlns="" id="{A424C1BE-7407-4867-8FD1-FC5D5B41B838}"/>
              </a:ext>
            </a:extLst>
          </p:cNvPr>
          <p:cNvSpPr/>
          <p:nvPr/>
        </p:nvSpPr>
        <p:spPr>
          <a:xfrm>
            <a:off x="-2770520" y="543350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xmlns="" id="{D7F7EBA4-C847-4B22-A29C-FEDE07EA31ED}"/>
              </a:ext>
            </a:extLst>
          </p:cNvPr>
          <p:cNvSpPr/>
          <p:nvPr/>
        </p:nvSpPr>
        <p:spPr>
          <a:xfrm>
            <a:off x="4109224" y="45023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xmlns="" id="{AD2932D7-DF3F-4028-BD29-5B7122C77A67}"/>
              </a:ext>
            </a:extLst>
          </p:cNvPr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xmlns="" id="{824770F2-32E7-41C7-A8FF-F3F32BDFE156}"/>
              </a:ext>
            </a:extLst>
          </p:cNvPr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xmlns="" id="{614F989B-82F5-451A-B290-078397AFEDCD}"/>
              </a:ext>
            </a:extLst>
          </p:cNvPr>
          <p:cNvSpPr/>
          <p:nvPr/>
        </p:nvSpPr>
        <p:spPr>
          <a:xfrm>
            <a:off x="4109224" y="5092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xmlns="" id="{7880692A-1195-4C95-82B7-8C8ED36D27E6}"/>
              </a:ext>
            </a:extLst>
          </p:cNvPr>
          <p:cNvSpPr/>
          <p:nvPr/>
        </p:nvSpPr>
        <p:spPr>
          <a:xfrm>
            <a:off x="3126439" y="67236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xmlns="" id="{448D81D1-1445-4709-9708-325D9B7C3523}"/>
              </a:ext>
            </a:extLst>
          </p:cNvPr>
          <p:cNvSpPr/>
          <p:nvPr/>
        </p:nvSpPr>
        <p:spPr>
          <a:xfrm>
            <a:off x="6672188" y="49168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xmlns="" id="{3CC23FB4-C1DD-46ED-B0BD-DC21B57978C2}"/>
              </a:ext>
            </a:extLst>
          </p:cNvPr>
          <p:cNvSpPr/>
          <p:nvPr/>
        </p:nvSpPr>
        <p:spPr>
          <a:xfrm>
            <a:off x="5588727" y="490045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xmlns="" id="{BA72ECAC-CA83-43A0-8C4A-54514C224069}"/>
              </a:ext>
            </a:extLst>
          </p:cNvPr>
          <p:cNvSpPr/>
          <p:nvPr/>
        </p:nvSpPr>
        <p:spPr>
          <a:xfrm>
            <a:off x="4644849" y="453278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xmlns="" id="{4D553033-A2EE-4F15-BF17-2246DC43015A}"/>
              </a:ext>
            </a:extLst>
          </p:cNvPr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xmlns="" id="{FD825353-9805-4F5B-BCE5-B21AFD1225B0}"/>
              </a:ext>
            </a:extLst>
          </p:cNvPr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xmlns="" id="{BBFB204B-BF1C-4E5F-AB82-136CCF672E31}"/>
              </a:ext>
            </a:extLst>
          </p:cNvPr>
          <p:cNvSpPr/>
          <p:nvPr/>
        </p:nvSpPr>
        <p:spPr>
          <a:xfrm>
            <a:off x="2220837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xmlns="" id="{5A40FB96-A8FE-4E94-85F4-9DDA7EA59CAE}"/>
              </a:ext>
            </a:extLst>
          </p:cNvPr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xmlns="" id="{5F091BF4-7DE1-4C47-B1B2-2F4B5129967F}"/>
              </a:ext>
            </a:extLst>
          </p:cNvPr>
          <p:cNvSpPr/>
          <p:nvPr/>
        </p:nvSpPr>
        <p:spPr>
          <a:xfrm>
            <a:off x="1798041" y="638108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xmlns="" id="{BD4A59B5-2386-4B69-8C43-256302F4ECE0}"/>
              </a:ext>
            </a:extLst>
          </p:cNvPr>
          <p:cNvSpPr/>
          <p:nvPr/>
        </p:nvSpPr>
        <p:spPr>
          <a:xfrm>
            <a:off x="4204636" y="474940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xmlns="" id="{5EB39C0D-4D19-47DB-A923-01233B793CD4}"/>
              </a:ext>
            </a:extLst>
          </p:cNvPr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xmlns="" id="{BA731FAC-22CF-466D-BF1E-322B995345A4}"/>
              </a:ext>
            </a:extLst>
          </p:cNvPr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xmlns="" id="{4751590F-2DA2-4DF8-8CEE-CB2A5646EF3F}"/>
              </a:ext>
            </a:extLst>
          </p:cNvPr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xmlns="" id="{90206742-CC19-458E-8F37-E4BA6D976ECE}"/>
              </a:ext>
            </a:extLst>
          </p:cNvPr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xmlns="" id="{0F50D128-29B6-4C7A-8DDE-A3684C7DC4FD}"/>
              </a:ext>
            </a:extLst>
          </p:cNvPr>
          <p:cNvSpPr/>
          <p:nvPr/>
        </p:nvSpPr>
        <p:spPr>
          <a:xfrm>
            <a:off x="5545213" y="496647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xmlns="" id="{C6A36204-03A5-455A-8F83-01457CA43AFD}"/>
              </a:ext>
            </a:extLst>
          </p:cNvPr>
          <p:cNvSpPr/>
          <p:nvPr/>
        </p:nvSpPr>
        <p:spPr>
          <a:xfrm>
            <a:off x="3958102" y="469679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xmlns="" id="{0E129D71-E356-4C19-BEF9-EBC539B38633}"/>
              </a:ext>
            </a:extLst>
          </p:cNvPr>
          <p:cNvSpPr/>
          <p:nvPr/>
        </p:nvSpPr>
        <p:spPr>
          <a:xfrm>
            <a:off x="6052709" y="52839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xmlns="" id="{03189F9C-B2C6-40AC-A6E7-BFE17D5F57E3}"/>
              </a:ext>
            </a:extLst>
          </p:cNvPr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xmlns="" id="{1DE6ABAD-6F99-44A2-AF2B-B197C0E8C75B}"/>
              </a:ext>
            </a:extLst>
          </p:cNvPr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xmlns="" id="{B1F85051-EACE-4E2E-B621-71588441B24F}"/>
              </a:ext>
            </a:extLst>
          </p:cNvPr>
          <p:cNvSpPr/>
          <p:nvPr/>
        </p:nvSpPr>
        <p:spPr>
          <a:xfrm>
            <a:off x="6855005" y="521896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xmlns="" id="{45735D20-6EB3-42E9-AF72-A5E3C3FD7A81}"/>
              </a:ext>
            </a:extLst>
          </p:cNvPr>
          <p:cNvSpPr/>
          <p:nvPr/>
        </p:nvSpPr>
        <p:spPr>
          <a:xfrm>
            <a:off x="5410833" y="524617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xmlns="" id="{B61F1AE0-74D1-4562-AC16-5CFE029096CF}"/>
              </a:ext>
            </a:extLst>
          </p:cNvPr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xmlns="" id="{ECEAAE16-A249-4C6E-AEB7-BE401056AAEE}"/>
              </a:ext>
            </a:extLst>
          </p:cNvPr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xmlns="" id="{A98785B2-5B12-47CB-B23C-D59F7CA7FC80}"/>
              </a:ext>
            </a:extLst>
          </p:cNvPr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xmlns="" id="{6B039B02-10D2-4BB5-B3D5-5F2BB4642705}"/>
              </a:ext>
            </a:extLst>
          </p:cNvPr>
          <p:cNvSpPr/>
          <p:nvPr/>
        </p:nvSpPr>
        <p:spPr>
          <a:xfrm>
            <a:off x="4465518" y="54812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xmlns="" id="{37D0C73E-9288-46E2-A396-C37E016248AB}"/>
              </a:ext>
            </a:extLst>
          </p:cNvPr>
          <p:cNvSpPr/>
          <p:nvPr/>
        </p:nvSpPr>
        <p:spPr>
          <a:xfrm>
            <a:off x="6611504" y="538644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xmlns="" id="{AA2B84EF-5405-4EB3-B0B9-AD59D84B41D1}"/>
              </a:ext>
            </a:extLst>
          </p:cNvPr>
          <p:cNvSpPr/>
          <p:nvPr/>
        </p:nvSpPr>
        <p:spPr>
          <a:xfrm>
            <a:off x="7476122" y="525402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xmlns="" id="{4E2B8713-C0B8-4662-9F6F-66577F846090}"/>
              </a:ext>
            </a:extLst>
          </p:cNvPr>
          <p:cNvSpPr/>
          <p:nvPr/>
        </p:nvSpPr>
        <p:spPr>
          <a:xfrm>
            <a:off x="8151944" y="535381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xmlns="" id="{A0D36C64-5DAE-4C71-8487-76CBC215F2B7}"/>
              </a:ext>
            </a:extLst>
          </p:cNvPr>
          <p:cNvSpPr/>
          <p:nvPr/>
        </p:nvSpPr>
        <p:spPr>
          <a:xfrm>
            <a:off x="6075099" y="508176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xmlns="" id="{B27FF1D2-3465-4656-8BC9-3942F3A728BC}"/>
              </a:ext>
            </a:extLst>
          </p:cNvPr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xmlns="" id="{47A58F2C-70A7-4276-B522-E21D22ED5F32}"/>
              </a:ext>
            </a:extLst>
          </p:cNvPr>
          <p:cNvSpPr/>
          <p:nvPr/>
        </p:nvSpPr>
        <p:spPr>
          <a:xfrm>
            <a:off x="6525860" y="502461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xmlns="" id="{674CCF02-1C3B-40E8-97B0-DDDB3BD8C1AA}"/>
              </a:ext>
            </a:extLst>
          </p:cNvPr>
          <p:cNvSpPr/>
          <p:nvPr/>
        </p:nvSpPr>
        <p:spPr>
          <a:xfrm>
            <a:off x="4617578" y="486236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xmlns="" id="{B30D6279-4040-472C-A6C9-7A3F9DD73B16}"/>
              </a:ext>
            </a:extLst>
          </p:cNvPr>
          <p:cNvSpPr/>
          <p:nvPr/>
        </p:nvSpPr>
        <p:spPr>
          <a:xfrm>
            <a:off x="3349392" y="512815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xmlns="" id="{6AD9D951-B2E9-4162-89BD-348E4E9C1C4E}"/>
              </a:ext>
            </a:extLst>
          </p:cNvPr>
          <p:cNvSpPr/>
          <p:nvPr/>
        </p:nvSpPr>
        <p:spPr>
          <a:xfrm>
            <a:off x="8199868" y="488782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xmlns="" id="{78E1B8CC-C47B-4FD1-8DA3-91B78BF1AC5A}"/>
              </a:ext>
            </a:extLst>
          </p:cNvPr>
          <p:cNvSpPr/>
          <p:nvPr/>
        </p:nvSpPr>
        <p:spPr>
          <a:xfrm>
            <a:off x="5691666" y="53555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xmlns="" id="{8817ECEF-4124-4C8D-BC4E-E812BA80EB86}"/>
              </a:ext>
            </a:extLst>
          </p:cNvPr>
          <p:cNvSpPr/>
          <p:nvPr/>
        </p:nvSpPr>
        <p:spPr>
          <a:xfrm>
            <a:off x="8130066" y="504237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xmlns="" id="{175D1C77-3903-4EF4-8182-D143F72D0038}"/>
              </a:ext>
            </a:extLst>
          </p:cNvPr>
          <p:cNvSpPr/>
          <p:nvPr/>
        </p:nvSpPr>
        <p:spPr>
          <a:xfrm>
            <a:off x="3881916" y="50507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xmlns="" id="{B7477C01-1670-4B1D-A285-AAD0F2C763C4}"/>
              </a:ext>
            </a:extLst>
          </p:cNvPr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xmlns="" id="{259063A1-E6E1-4C1B-8F03-0430F7B414B0}"/>
              </a:ext>
            </a:extLst>
          </p:cNvPr>
          <p:cNvSpPr/>
          <p:nvPr/>
        </p:nvSpPr>
        <p:spPr>
          <a:xfrm>
            <a:off x="5397078" y="489396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xmlns="" id="{3B584015-9BBA-43D0-A7D1-48DF0E87143D}"/>
              </a:ext>
            </a:extLst>
          </p:cNvPr>
          <p:cNvSpPr/>
          <p:nvPr/>
        </p:nvSpPr>
        <p:spPr>
          <a:xfrm>
            <a:off x="6147183" y="525099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xmlns="" id="{9EBF45F3-9969-4783-9592-5C73394788B1}"/>
              </a:ext>
            </a:extLst>
          </p:cNvPr>
          <p:cNvSpPr/>
          <p:nvPr/>
        </p:nvSpPr>
        <p:spPr>
          <a:xfrm>
            <a:off x="8160462" y="513619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xmlns="" id="{487AE68F-8E5B-45AA-AFB1-2C86E58ED47C}"/>
              </a:ext>
            </a:extLst>
          </p:cNvPr>
          <p:cNvSpPr/>
          <p:nvPr/>
        </p:nvSpPr>
        <p:spPr>
          <a:xfrm>
            <a:off x="6916158" y="55012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xmlns="" id="{7187F44A-9DBE-40D9-B7AC-338CFC80368E}"/>
              </a:ext>
            </a:extLst>
          </p:cNvPr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xmlns="" id="{4D8DC00A-55C8-4A0E-934E-8D7C68EBD475}"/>
              </a:ext>
            </a:extLst>
          </p:cNvPr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xmlns="" id="{9E270292-6AA7-4B7B-AB5B-BD5DD188F321}"/>
              </a:ext>
            </a:extLst>
          </p:cNvPr>
          <p:cNvSpPr/>
          <p:nvPr/>
        </p:nvSpPr>
        <p:spPr>
          <a:xfrm>
            <a:off x="8825472" y="512479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xmlns="" id="{82F93C14-3E99-4FBE-BE6D-F33746E0BF74}"/>
              </a:ext>
            </a:extLst>
          </p:cNvPr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xmlns="" id="{6B438104-7901-4B68-B12D-34B7135EE186}"/>
              </a:ext>
            </a:extLst>
          </p:cNvPr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xmlns="" id="{7BD530CF-D0A7-489F-BD18-4E9B8F8F5E46}"/>
              </a:ext>
            </a:extLst>
          </p:cNvPr>
          <p:cNvSpPr/>
          <p:nvPr/>
        </p:nvSpPr>
        <p:spPr>
          <a:xfrm>
            <a:off x="5413382" y="536794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xmlns="" id="{A465FA1D-5F5C-493A-92B9-BE5CE345003C}"/>
              </a:ext>
            </a:extLst>
          </p:cNvPr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xmlns="" id="{CA8C5228-00CB-4BBD-A4C5-79F93164FC4B}"/>
              </a:ext>
            </a:extLst>
          </p:cNvPr>
          <p:cNvSpPr/>
          <p:nvPr/>
        </p:nvSpPr>
        <p:spPr>
          <a:xfrm>
            <a:off x="7698623" y="446858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六一">
            <a:hlinkClick r:id="" action="ppaction://media"/>
            <a:extLst>
              <a:ext uri="{FF2B5EF4-FFF2-40B4-BE49-F238E27FC236}">
                <a16:creationId xmlns:a16="http://schemas.microsoft.com/office/drawing/2014/main" xmlns="" id="{AE931CCB-DC25-4C1C-9FD6-196FE97ED7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1433" y="-804776"/>
            <a:ext cx="609600" cy="609600"/>
          </a:xfrm>
          <a:prstGeom prst="rect">
            <a:avLst/>
          </a:prstGeom>
        </p:spPr>
      </p:pic>
      <p:sp>
        <p:nvSpPr>
          <p:cNvPr id="105" name="文本框 16">
            <a:extLst>
              <a:ext uri="{FF2B5EF4-FFF2-40B4-BE49-F238E27FC236}">
                <a16:creationId xmlns="" xmlns:a16="http://schemas.microsoft.com/office/drawing/2014/main" id="{F3F3EE3B-757A-4D8C-BC82-A7A8EC5383FF}"/>
              </a:ext>
            </a:extLst>
          </p:cNvPr>
          <p:cNvSpPr txBox="1"/>
          <p:nvPr/>
        </p:nvSpPr>
        <p:spPr>
          <a:xfrm>
            <a:off x="3162784" y="1498184"/>
            <a:ext cx="5942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第</a:t>
            </a:r>
            <a:r>
              <a:rPr lang="en-US" altLang="zh-CN" sz="5400" b="1" dirty="0">
                <a:solidFill>
                  <a:srgbClr val="9F604C"/>
                </a:solidFill>
                <a:latin typeface="+mj-ea"/>
                <a:ea typeface="+mj-ea"/>
              </a:rPr>
              <a:t>5</a:t>
            </a:r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章 </a:t>
            </a:r>
            <a:r>
              <a:rPr lang="en-US" altLang="zh-CN" sz="5400" b="1" dirty="0">
                <a:solidFill>
                  <a:srgbClr val="9F604C"/>
                </a:solidFill>
              </a:rPr>
              <a:t>C#</a:t>
            </a:r>
            <a:r>
              <a:rPr lang="zh-CN" altLang="zh-CN" sz="5400" b="1" dirty="0">
                <a:solidFill>
                  <a:srgbClr val="9F604C"/>
                </a:solidFill>
              </a:rPr>
              <a:t>高级特性</a:t>
            </a:r>
          </a:p>
        </p:txBody>
      </p:sp>
      <p:sp>
        <p:nvSpPr>
          <p:cNvPr id="120" name="文本框 16">
            <a:extLst>
              <a:ext uri="{FF2B5EF4-FFF2-40B4-BE49-F238E27FC236}">
                <a16:creationId xmlns="" xmlns:a16="http://schemas.microsoft.com/office/drawing/2014/main" id="{F3F3EE3B-757A-4D8C-BC82-A7A8EC5383FF}"/>
              </a:ext>
            </a:extLst>
          </p:cNvPr>
          <p:cNvSpPr txBox="1"/>
          <p:nvPr/>
        </p:nvSpPr>
        <p:spPr>
          <a:xfrm>
            <a:off x="6684736" y="3627471"/>
            <a:ext cx="3477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——</a:t>
            </a:r>
            <a:r>
              <a:rPr lang="zh-CN" altLang="zh-CN" sz="3200" b="1" dirty="0"/>
              <a:t>组件与程序集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804034" y="5872988"/>
            <a:ext cx="422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主编：郑阿奇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编著：梁敬东、钱晓军、朱毅华、时跃华、赵青松</a:t>
            </a:r>
            <a:endParaRPr lang="en-US" altLang="zh-CN" sz="1400" b="1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391655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4" dur="27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2" dur="340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30" dur="30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38" dur="292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46" dur="219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54" dur="234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7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0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62" dur="219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65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66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67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8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70" 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73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74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75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76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78" dur="350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86" dur="334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9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0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1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92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94" dur="21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7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8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9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0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102" dur="264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05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6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07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8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110" dur="259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13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14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5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16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118" dur="29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1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23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4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126" dur="268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9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1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32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134" dur="296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3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142" dur="2662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45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46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47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8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150" dur="28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5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5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5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5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8" dur="38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1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62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63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64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166" dur="28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9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0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1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72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174" dur="365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7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8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9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0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182" dur="344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85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6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87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8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90" dur="27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93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94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5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96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198" dur="334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1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02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03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4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206" dur="35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9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1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12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214" dur="266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17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8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9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0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222" dur="2229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2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2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2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30" dur="384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3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3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3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3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238" dur="344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4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246" dur="2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5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254" dur="2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262" dur="2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6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70" dur="2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7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7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278" dur="2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8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286" dur="2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9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294" dur="2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9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302" dur="2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0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310" dur="2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13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14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15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16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318" dur="271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326" dur="340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9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1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32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334" dur="306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7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8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9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0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342" dur="3515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45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6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47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8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350" dur="292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53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54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5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56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358" dur="241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6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6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366" dur="219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7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374" dur="23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7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382" dur="33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85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8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87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8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390" dur="218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93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94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95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96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398" dur="2645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1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02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03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04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406" dur="259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9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0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1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12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414" dur="296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7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9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0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422" dur="296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2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2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430" dur="35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3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3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3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438" dur="266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1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42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43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4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446" dur="28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9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0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1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52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454" dur="229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5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62" dur="38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6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6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6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470" dur="36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7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7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7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7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478" dur="344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486" dur="334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9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494" dur="35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502" dur="266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05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6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07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8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510" dur="222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1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1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1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518" dur="384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526" dur="2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3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534" dur="2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3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42" dur="2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4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550" dur="2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5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5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558" dur="2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6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6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566" dur="2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67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8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96 1.48148E-6 " pathEditMode="relative" rAng="0" ptsTypes="AA">
                                      <p:cBhvr>
                                        <p:cTn id="570" dur="7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18 1.48148E-6 " pathEditMode="relative" rAng="0" ptsTypes="AA">
                                      <p:cBhvr>
                                        <p:cTn id="572" dur="7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05" grpId="0"/>
      <p:bldP spid="1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01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5469573" y="3397964"/>
            <a:ext cx="1417887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 smtClean="0"/>
              <a:t>组</a:t>
            </a:r>
            <a:r>
              <a:rPr lang="en-US" altLang="zh-CN" sz="2800" b="1" dirty="0" smtClean="0"/>
              <a:t>   </a:t>
            </a:r>
            <a:r>
              <a:rPr lang="zh-CN" altLang="zh-CN" sz="2800" b="1" dirty="0" smtClean="0"/>
              <a:t>件</a:t>
            </a:r>
            <a:r>
              <a:rPr lang="zh-CN" altLang="zh-CN" sz="2800" dirty="0"/>
              <a:t>　</a:t>
            </a:r>
            <a:endParaRPr lang="zh-CN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425746461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6659" y="1477926"/>
            <a:ext cx="4561369" cy="4086225"/>
          </a:xfrm>
          <a:prstGeom prst="round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zh-CN" dirty="0"/>
              <a:t>组件有不同的定义方式，范围最广的定义是组件应包括二进制代码，也就是说，组件是可执行的代码，而不是未编译的源代码，</a:t>
            </a:r>
            <a:r>
              <a:rPr lang="en-US" altLang="zh-CN" dirty="0"/>
              <a:t>DLL</a:t>
            </a:r>
            <a:r>
              <a:rPr lang="zh-CN" altLang="zh-CN" dirty="0"/>
              <a:t>文件从这个意义上来说就是一种组件。较窄范围的定义是组件提供一种手段，将内容告诉其他程序，程序集具有这样的功能。最严格的定义是要求组件提供已知的接口，释放不再使用的系统资源并提供与设计工具的集成功能。在</a:t>
            </a:r>
            <a:r>
              <a:rPr lang="en-US" altLang="zh-CN" dirty="0"/>
              <a:t>.NET</a:t>
            </a:r>
            <a:r>
              <a:rPr lang="zh-CN" altLang="zh-CN" dirty="0"/>
              <a:t>框架中，组件是指实现</a:t>
            </a:r>
            <a:r>
              <a:rPr lang="en-US" altLang="zh-CN" dirty="0" err="1"/>
              <a:t>System.ComponentModel.IComponent</a:t>
            </a:r>
            <a:r>
              <a:rPr lang="zh-CN" altLang="zh-CN" dirty="0"/>
              <a:t>接口的一个类，或从实现</a:t>
            </a:r>
            <a:r>
              <a:rPr lang="en-US" altLang="zh-CN" dirty="0" err="1"/>
              <a:t>IComponent</a:t>
            </a:r>
            <a:r>
              <a:rPr lang="zh-CN" altLang="zh-CN" dirty="0"/>
              <a:t>的类中直接或间接派生的类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组</a:t>
            </a:r>
            <a:r>
              <a:rPr lang="en-US" altLang="zh-CN" sz="2800" b="1" dirty="0"/>
              <a:t>   </a:t>
            </a:r>
            <a:r>
              <a:rPr lang="zh-CN" altLang="zh-CN" sz="2800" b="1" dirty="0"/>
              <a:t>件</a:t>
            </a:r>
            <a:r>
              <a:rPr lang="zh-CN" altLang="zh-CN" sz="2800" dirty="0"/>
              <a:t>　</a:t>
            </a:r>
            <a:endParaRPr lang="zh-CN" altLang="zh-CN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794205" y="1647768"/>
            <a:ext cx="3785190" cy="3746540"/>
          </a:xfrm>
          <a:prstGeom prst="snip2Diag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zh-CN" dirty="0"/>
              <a:t>在使用</a:t>
            </a:r>
            <a:r>
              <a:rPr lang="en-US" altLang="zh-CN" dirty="0"/>
              <a:t>Windows</a:t>
            </a:r>
            <a:r>
              <a:rPr lang="zh-CN" altLang="zh-CN" dirty="0"/>
              <a:t>程序时经常会遇到“</a:t>
            </a:r>
            <a:r>
              <a:rPr lang="en-US" altLang="zh-CN" dirty="0"/>
              <a:t>DLL Hell</a:t>
            </a:r>
            <a:r>
              <a:rPr lang="zh-CN" altLang="zh-CN" dirty="0"/>
              <a:t>”（</a:t>
            </a:r>
            <a:r>
              <a:rPr lang="en-US" altLang="zh-CN" dirty="0"/>
              <a:t>DLL</a:t>
            </a:r>
            <a:r>
              <a:rPr lang="zh-CN" altLang="zh-CN" dirty="0"/>
              <a:t>地狱）。简单来说，“</a:t>
            </a:r>
            <a:r>
              <a:rPr lang="en-US" altLang="zh-CN" dirty="0"/>
              <a:t>DLL Hell</a:t>
            </a:r>
            <a:r>
              <a:rPr lang="zh-CN" altLang="zh-CN" dirty="0"/>
              <a:t>”是指当多个应用程序试图共享一个公用组件（如某个动态链接库</a:t>
            </a:r>
            <a:r>
              <a:rPr lang="en-US" altLang="zh-CN" dirty="0"/>
              <a:t>DLL</a:t>
            </a:r>
            <a:r>
              <a:rPr lang="zh-CN" altLang="zh-CN" dirty="0"/>
              <a:t>）或某个组件对象模型（</a:t>
            </a:r>
            <a:r>
              <a:rPr lang="en-US" altLang="zh-CN" dirty="0"/>
              <a:t>COM</a:t>
            </a:r>
            <a:r>
              <a:rPr lang="zh-CN" altLang="zh-CN" dirty="0"/>
              <a:t>类）时所引发的一系列问题。最典型的情况是，某个应用程序将要安装一个新版本的共享组件，但该组件与机器上现有版本不向后兼容。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779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02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5373876" y="3397964"/>
            <a:ext cx="1675506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 smtClean="0"/>
              <a:t>程</a:t>
            </a:r>
            <a:r>
              <a:rPr lang="en-US" altLang="zh-CN" sz="2800" b="1" dirty="0" smtClean="0"/>
              <a:t> </a:t>
            </a:r>
            <a:r>
              <a:rPr lang="zh-CN" altLang="zh-CN" sz="2800" b="1" dirty="0" smtClean="0"/>
              <a:t>序</a:t>
            </a:r>
            <a:r>
              <a:rPr lang="en-US" altLang="zh-CN" sz="2800" b="1" dirty="0" smtClean="0"/>
              <a:t> </a:t>
            </a:r>
            <a:r>
              <a:rPr lang="zh-CN" altLang="zh-CN" sz="2800" b="1" dirty="0" smtClean="0"/>
              <a:t>集</a:t>
            </a:r>
            <a:endParaRPr lang="zh-CN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46963399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程序集</a:t>
            </a:r>
            <a:r>
              <a:rPr lang="zh-CN" altLang="zh-CN" sz="2800" dirty="0"/>
              <a:t>　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92865" y="1754372"/>
            <a:ext cx="9377916" cy="2640330"/>
          </a:xfrm>
          <a:prstGeom prst="plaque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dirty="0"/>
              <a:t>当程序执行时，不需要到其他目录或注册表中查询包含在程序集中的对象的信息。在此基础之上，程序集的安装只要简单的复制程序集中的所有文件即可。同一个程序集可以同时在系统上运行，</a:t>
            </a:r>
            <a:r>
              <a:rPr lang="en-US" altLang="zh-CN" dirty="0"/>
              <a:t>.NET</a:t>
            </a:r>
            <a:r>
              <a:rPr lang="zh-CN" altLang="zh-CN" dirty="0"/>
              <a:t>框架很大程度上解决了“</a:t>
            </a:r>
            <a:r>
              <a:rPr lang="en-US" altLang="zh-CN" dirty="0"/>
              <a:t>DLL Hell</a:t>
            </a:r>
            <a:r>
              <a:rPr lang="zh-CN" altLang="zh-CN" dirty="0"/>
              <a:t>”问题。在安全问题上，</a:t>
            </a:r>
            <a:r>
              <a:rPr lang="en-US" altLang="zh-CN" dirty="0"/>
              <a:t>.NET</a:t>
            </a:r>
            <a:r>
              <a:rPr lang="zh-CN" altLang="zh-CN" dirty="0"/>
              <a:t>框架包含了代码访问安全（</a:t>
            </a:r>
            <a:r>
              <a:rPr lang="en-US" altLang="zh-CN" dirty="0"/>
              <a:t>Code Access Security</a:t>
            </a:r>
            <a:r>
              <a:rPr lang="zh-CN" altLang="zh-CN" dirty="0"/>
              <a:t>）的新型安全模型。</a:t>
            </a:r>
            <a:r>
              <a:rPr lang="en-US" altLang="zh-CN" dirty="0"/>
              <a:t>Windows</a:t>
            </a:r>
            <a:r>
              <a:rPr lang="zh-CN" altLang="zh-CN" dirty="0"/>
              <a:t>安全是基于用户的身份，代码访问安全则是基于程序集的标识，可以自己决定程序集的安全许可，如信任微软发布的程序集，或者不信任从网上下载的程序集，</a:t>
            </a:r>
            <a:r>
              <a:rPr lang="en-US" altLang="zh-CN" dirty="0"/>
              <a:t>.NET</a:t>
            </a:r>
            <a:r>
              <a:rPr lang="zh-CN" altLang="zh-CN" dirty="0"/>
              <a:t>框架为计算机中安装的内容和运行的程序提供了更多的控制权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52700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程序集</a:t>
            </a:r>
            <a:r>
              <a:rPr lang="zh-CN" altLang="zh-CN" sz="2800" dirty="0"/>
              <a:t>　</a:t>
            </a:r>
            <a:endParaRPr lang="zh-CN" altLang="zh-CN" sz="2800" b="1" dirty="0"/>
          </a:p>
        </p:txBody>
      </p:sp>
      <p:sp>
        <p:nvSpPr>
          <p:cNvPr id="3" name="矩形 2"/>
          <p:cNvSpPr/>
          <p:nvPr/>
        </p:nvSpPr>
        <p:spPr>
          <a:xfrm>
            <a:off x="1307510" y="1373004"/>
            <a:ext cx="4788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包含一个文件的程序集的结构如图</a:t>
            </a:r>
            <a:r>
              <a:rPr lang="en-US" altLang="zh-CN" dirty="0"/>
              <a:t>5.14</a:t>
            </a:r>
            <a:r>
              <a:rPr lang="zh-CN" altLang="zh-CN" dirty="0"/>
              <a:t>所示。</a:t>
            </a:r>
          </a:p>
        </p:txBody>
      </p:sp>
      <p:pic>
        <p:nvPicPr>
          <p:cNvPr id="3074" name="Picture 2" descr="5t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428" y="1819682"/>
            <a:ext cx="3056270" cy="154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07510" y="3530009"/>
            <a:ext cx="9622760" cy="1328023"/>
          </a:xfrm>
          <a:prstGeom prst="round2Diag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在以前的组件技术中并没有引入清单的概念，</a:t>
            </a:r>
            <a:r>
              <a:rPr lang="en-US" altLang="zh-CN" dirty="0"/>
              <a:t>.NET</a:t>
            </a:r>
            <a:r>
              <a:rPr lang="zh-CN" altLang="zh-CN" dirty="0"/>
              <a:t>框架中，程序集的清单是自我说明的基础，它也称为程序集元数据，内容包括程序集中有哪些模块，程序集又引用了哪些模块等；类型元数据中放置的是类、属性和方法等的说明；</a:t>
            </a:r>
            <a:r>
              <a:rPr lang="en-US" altLang="zh-CN" dirty="0"/>
              <a:t>MSIL</a:t>
            </a:r>
            <a:r>
              <a:rPr lang="zh-CN" altLang="zh-CN" dirty="0"/>
              <a:t>代码（</a:t>
            </a:r>
            <a:r>
              <a:rPr lang="en-US" altLang="zh-CN" dirty="0"/>
              <a:t>Microsoft Intermediate Language</a:t>
            </a:r>
            <a:r>
              <a:rPr lang="zh-CN" altLang="zh-CN" dirty="0"/>
              <a:t>，微软中间语言）是所有</a:t>
            </a:r>
            <a:r>
              <a:rPr lang="en-US" altLang="zh-CN" dirty="0"/>
              <a:t>.NET</a:t>
            </a:r>
            <a:r>
              <a:rPr lang="zh-CN" altLang="zh-CN" dirty="0"/>
              <a:t>语言程序被</a:t>
            </a:r>
            <a:r>
              <a:rPr lang="en-US" altLang="zh-CN" dirty="0"/>
              <a:t>.NET</a:t>
            </a:r>
            <a:r>
              <a:rPr lang="zh-CN" altLang="zh-CN" dirty="0"/>
              <a:t>编译器编译而成的二进制代码。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程序集</a:t>
            </a:r>
            <a:r>
              <a:rPr lang="zh-CN" altLang="zh-CN" sz="2800" dirty="0"/>
              <a:t>　</a:t>
            </a:r>
            <a:endParaRPr lang="zh-CN" altLang="zh-CN" sz="2800" b="1" dirty="0"/>
          </a:p>
        </p:txBody>
      </p:sp>
      <p:sp>
        <p:nvSpPr>
          <p:cNvPr id="3" name="矩形 2"/>
          <p:cNvSpPr/>
          <p:nvPr/>
        </p:nvSpPr>
        <p:spPr>
          <a:xfrm>
            <a:off x="1251097" y="1308932"/>
            <a:ext cx="8839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程序集也有可能包含多个文件，包含多个文件的程序集的结构如图</a:t>
            </a:r>
            <a:r>
              <a:rPr lang="en-US" altLang="zh-CN" dirty="0"/>
              <a:t>5.15</a:t>
            </a:r>
            <a:r>
              <a:rPr lang="zh-CN" altLang="zh-CN" dirty="0"/>
              <a:t>所示。</a:t>
            </a:r>
          </a:p>
        </p:txBody>
      </p:sp>
      <p:pic>
        <p:nvPicPr>
          <p:cNvPr id="4098" name="Picture 2" descr="5t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725" y="1748982"/>
            <a:ext cx="2852553" cy="140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9702" y="3508744"/>
            <a:ext cx="9452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包含多个文件的程序集中只能一个文件中有清单，清单指向程序集中的其他文件。包含可执行代码的文件称为模块，它包含类型元数据和</a:t>
            </a:r>
            <a:r>
              <a:rPr lang="en-US" altLang="zh-CN" dirty="0"/>
              <a:t>MSIL</a:t>
            </a:r>
            <a:r>
              <a:rPr lang="zh-CN" altLang="zh-CN" dirty="0"/>
              <a:t>代码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69413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Content="1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02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4979039" y="3384400"/>
            <a:ext cx="2197932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2800" b="1" dirty="0" smtClean="0"/>
              <a:t>集</a:t>
            </a:r>
            <a:r>
              <a:rPr lang="en-US" altLang="zh-CN" sz="2800" b="1" dirty="0" smtClean="0"/>
              <a:t> </a:t>
            </a:r>
            <a:r>
              <a:rPr lang="zh-CN" altLang="zh-CN" sz="2800" b="1" dirty="0" smtClean="0"/>
              <a:t>合</a:t>
            </a:r>
            <a:r>
              <a:rPr lang="en-US" altLang="zh-CN" sz="2800" b="1" dirty="0" smtClean="0"/>
              <a:t> </a:t>
            </a:r>
            <a:r>
              <a:rPr lang="zh-CN" altLang="zh-CN" sz="2800" b="1" dirty="0" smtClean="0"/>
              <a:t>类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63769530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程序集</a:t>
            </a:r>
            <a:r>
              <a:rPr lang="zh-CN" altLang="zh-CN" sz="2800" dirty="0"/>
              <a:t>　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95153" y="1297172"/>
            <a:ext cx="9218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b="1" dirty="0"/>
              <a:t>5.12</a:t>
            </a:r>
            <a:r>
              <a:rPr lang="zh-CN" altLang="zh-CN" dirty="0"/>
              <a:t>】 程序集示例。</a:t>
            </a:r>
          </a:p>
          <a:p>
            <a:r>
              <a:rPr lang="zh-CN" altLang="zh-CN" dirty="0"/>
              <a:t>在</a:t>
            </a:r>
            <a:r>
              <a:rPr lang="en-US" altLang="zh-CN" dirty="0"/>
              <a:t>VS 2015</a:t>
            </a:r>
            <a:r>
              <a:rPr lang="zh-CN" altLang="zh-CN" dirty="0"/>
              <a:t>平台中创建类库</a:t>
            </a:r>
            <a:r>
              <a:rPr lang="en-US" altLang="zh-CN" dirty="0"/>
              <a:t>Function</a:t>
            </a:r>
            <a:r>
              <a:rPr lang="zh-CN" altLang="zh-CN" dirty="0"/>
              <a:t>，如图</a:t>
            </a:r>
            <a:r>
              <a:rPr lang="en-US" altLang="zh-CN" dirty="0"/>
              <a:t>5.16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564" y="1943503"/>
            <a:ext cx="6056091" cy="4197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00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程序集</a:t>
            </a:r>
            <a:r>
              <a:rPr lang="zh-CN" altLang="zh-CN" sz="2800" dirty="0"/>
              <a:t>　</a:t>
            </a:r>
            <a:endParaRPr lang="zh-CN" altLang="zh-CN" sz="2800" b="1" dirty="0"/>
          </a:p>
        </p:txBody>
      </p:sp>
      <p:sp>
        <p:nvSpPr>
          <p:cNvPr id="3" name="矩形 2"/>
          <p:cNvSpPr/>
          <p:nvPr/>
        </p:nvSpPr>
        <p:spPr>
          <a:xfrm>
            <a:off x="1409747" y="1064653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Function</a:t>
            </a:r>
            <a:r>
              <a:rPr lang="zh-CN" altLang="zh-CN" dirty="0"/>
              <a:t>的源程序如下所示：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8558" y="1467424"/>
            <a:ext cx="9462977" cy="5313878"/>
          </a:xfrm>
          <a:prstGeom prst="roundRect">
            <a:avLst>
              <a:gd name="adj" fmla="val 2972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using System;</a:t>
            </a:r>
            <a:endParaRPr lang="zh-CN" altLang="zh-CN" sz="1400" dirty="0"/>
          </a:p>
          <a:p>
            <a:r>
              <a:rPr lang="en-US" altLang="zh-CN" sz="1400" dirty="0"/>
              <a:t>using </a:t>
            </a:r>
            <a:r>
              <a:rPr lang="en-US" altLang="zh-CN" sz="1400" dirty="0" err="1"/>
              <a:t>System.Collections.Generic</a:t>
            </a:r>
            <a:r>
              <a:rPr lang="en-US" altLang="zh-CN" sz="1400" dirty="0"/>
              <a:t>;</a:t>
            </a:r>
            <a:endParaRPr lang="zh-CN" altLang="zh-CN" sz="1400" dirty="0"/>
          </a:p>
          <a:p>
            <a:r>
              <a:rPr lang="en-US" altLang="zh-CN" sz="1400" dirty="0"/>
              <a:t>using </a:t>
            </a:r>
            <a:r>
              <a:rPr lang="en-US" altLang="zh-CN" sz="1400" dirty="0" err="1"/>
              <a:t>System.Linq</a:t>
            </a:r>
            <a:r>
              <a:rPr lang="en-US" altLang="zh-CN" sz="1400" dirty="0"/>
              <a:t>;</a:t>
            </a:r>
            <a:endParaRPr lang="zh-CN" altLang="zh-CN" sz="1400" dirty="0"/>
          </a:p>
          <a:p>
            <a:r>
              <a:rPr lang="en-US" altLang="zh-CN" sz="1400" dirty="0"/>
              <a:t>using </a:t>
            </a:r>
            <a:r>
              <a:rPr lang="en-US" altLang="zh-CN" sz="1400" dirty="0" err="1"/>
              <a:t>System.Text</a:t>
            </a:r>
            <a:r>
              <a:rPr lang="en-US" altLang="zh-CN" sz="1400" dirty="0"/>
              <a:t>;</a:t>
            </a:r>
            <a:endParaRPr lang="zh-CN" altLang="zh-CN" sz="1400" dirty="0"/>
          </a:p>
          <a:p>
            <a:r>
              <a:rPr lang="en-US" altLang="zh-CN" sz="1400" dirty="0"/>
              <a:t>namespace Function</a:t>
            </a:r>
            <a:endParaRPr lang="zh-CN" altLang="zh-CN" sz="1400" dirty="0"/>
          </a:p>
          <a:p>
            <a:r>
              <a:rPr lang="en-US" altLang="zh-CN" sz="1400" dirty="0"/>
              <a:t>{</a:t>
            </a:r>
            <a:endParaRPr lang="zh-CN" altLang="zh-CN" sz="1400" dirty="0"/>
          </a:p>
          <a:p>
            <a:r>
              <a:rPr lang="en-US" altLang="zh-CN" sz="1400" dirty="0"/>
              <a:t>    public class </a:t>
            </a:r>
            <a:r>
              <a:rPr lang="en-US" altLang="zh-CN" sz="1400" dirty="0" err="1"/>
              <a:t>DigitCount</a:t>
            </a:r>
            <a:endParaRPr lang="zh-CN" altLang="zh-CN" sz="1400" dirty="0"/>
          </a:p>
          <a:p>
            <a:r>
              <a:rPr lang="en-US" altLang="zh-CN" sz="1400" dirty="0"/>
              <a:t>    {</a:t>
            </a:r>
            <a:endParaRPr lang="zh-CN" altLang="zh-CN" sz="1400" dirty="0"/>
          </a:p>
          <a:p>
            <a:r>
              <a:rPr lang="en-US" altLang="zh-CN" sz="1400" dirty="0"/>
              <a:t>        // </a:t>
            </a:r>
            <a:r>
              <a:rPr lang="zh-CN" altLang="zh-CN" sz="1400" dirty="0"/>
              <a:t>计算字符串中的数字个数</a:t>
            </a:r>
          </a:p>
          <a:p>
            <a:r>
              <a:rPr lang="en-US" altLang="zh-CN" sz="1400" dirty="0"/>
              <a:t>        public static </a:t>
            </a:r>
            <a:r>
              <a:rPr lang="en-US" altLang="zh-CN" sz="1400" dirty="0" err="1"/>
              <a:t>int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NumberOfDigits</a:t>
            </a:r>
            <a:r>
              <a:rPr lang="en-US" altLang="zh-CN" sz="1400" dirty="0"/>
              <a:t>(string </a:t>
            </a:r>
            <a:r>
              <a:rPr lang="en-US" altLang="zh-CN" sz="1400" dirty="0" err="1"/>
              <a:t>TheString</a:t>
            </a:r>
            <a:r>
              <a:rPr lang="en-US" altLang="zh-CN" sz="1400" dirty="0"/>
              <a:t>)</a:t>
            </a:r>
            <a:endParaRPr lang="zh-CN" altLang="zh-CN" sz="1400" dirty="0"/>
          </a:p>
          <a:p>
            <a:r>
              <a:rPr lang="en-US" altLang="zh-CN" sz="1400" dirty="0"/>
              <a:t>        {</a:t>
            </a:r>
            <a:endParaRPr lang="zh-CN" altLang="zh-CN" sz="1400" dirty="0"/>
          </a:p>
          <a:p>
            <a:r>
              <a:rPr lang="en-US" altLang="zh-CN" sz="1400" dirty="0"/>
              <a:t> </a:t>
            </a:r>
            <a:endParaRPr lang="zh-CN" altLang="zh-CN" sz="1400" dirty="0"/>
          </a:p>
          <a:p>
            <a:r>
              <a:rPr lang="en-US" altLang="zh-CN" sz="1400" dirty="0"/>
              <a:t>            </a:t>
            </a:r>
            <a:r>
              <a:rPr lang="en-US" altLang="zh-CN" sz="1400" dirty="0" err="1"/>
              <a:t>int</a:t>
            </a:r>
            <a:r>
              <a:rPr lang="en-US" altLang="zh-CN" sz="1400" dirty="0"/>
              <a:t> Count = 0;</a:t>
            </a:r>
            <a:endParaRPr lang="zh-CN" altLang="zh-CN" sz="1400" dirty="0"/>
          </a:p>
          <a:p>
            <a:r>
              <a:rPr lang="en-US" altLang="zh-CN" sz="1400" dirty="0"/>
              <a:t>            for (</a:t>
            </a:r>
            <a:r>
              <a:rPr lang="en-US" altLang="zh-CN" sz="1400" dirty="0" err="1"/>
              <a:t>int</a:t>
            </a:r>
            <a:r>
              <a:rPr lang="en-US" altLang="zh-CN" sz="1400" dirty="0"/>
              <a:t> i = 0; i &lt; </a:t>
            </a:r>
            <a:r>
              <a:rPr lang="en-US" altLang="zh-CN" sz="1400" dirty="0" err="1"/>
              <a:t>TheString.Length</a:t>
            </a:r>
            <a:r>
              <a:rPr lang="en-US" altLang="zh-CN" sz="1400" dirty="0"/>
              <a:t>; i++)</a:t>
            </a:r>
            <a:endParaRPr lang="zh-CN" altLang="zh-CN" sz="1400" dirty="0"/>
          </a:p>
          <a:p>
            <a:r>
              <a:rPr lang="en-US" altLang="zh-CN" sz="1400" dirty="0"/>
              <a:t>            {</a:t>
            </a:r>
            <a:endParaRPr lang="zh-CN" altLang="zh-CN" sz="1400" dirty="0"/>
          </a:p>
          <a:p>
            <a:r>
              <a:rPr lang="en-US" altLang="zh-CN" sz="1400" dirty="0"/>
              <a:t>                if (</a:t>
            </a:r>
            <a:r>
              <a:rPr lang="en-US" altLang="zh-CN" sz="1400" dirty="0" err="1"/>
              <a:t>Char.IsDigit</a:t>
            </a:r>
            <a:r>
              <a:rPr lang="en-US" altLang="zh-CN" sz="1400" dirty="0"/>
              <a:t>(</a:t>
            </a:r>
            <a:r>
              <a:rPr lang="en-US" altLang="zh-CN" sz="1400" dirty="0" err="1"/>
              <a:t>TheString</a:t>
            </a:r>
            <a:r>
              <a:rPr lang="en-US" altLang="zh-CN" sz="1400" dirty="0"/>
              <a:t>[i]))</a:t>
            </a:r>
            <a:endParaRPr lang="zh-CN" altLang="zh-CN" sz="1400" dirty="0"/>
          </a:p>
          <a:p>
            <a:r>
              <a:rPr lang="en-US" altLang="zh-CN" sz="1400" dirty="0"/>
              <a:t>                {</a:t>
            </a:r>
            <a:endParaRPr lang="zh-CN" altLang="zh-CN" sz="1400" dirty="0"/>
          </a:p>
          <a:p>
            <a:r>
              <a:rPr lang="en-US" altLang="zh-CN" sz="1400" dirty="0"/>
              <a:t>                    Count++;</a:t>
            </a:r>
            <a:endParaRPr lang="zh-CN" altLang="zh-CN" sz="1400" dirty="0"/>
          </a:p>
          <a:p>
            <a:r>
              <a:rPr lang="en-US" altLang="zh-CN" sz="1400" dirty="0"/>
              <a:t>                }</a:t>
            </a:r>
            <a:endParaRPr lang="zh-CN" altLang="zh-CN" sz="1400" dirty="0"/>
          </a:p>
          <a:p>
            <a:r>
              <a:rPr lang="en-US" altLang="zh-CN" sz="1400" dirty="0"/>
              <a:t>            }</a:t>
            </a:r>
            <a:endParaRPr lang="zh-CN" altLang="zh-CN" sz="1400" dirty="0"/>
          </a:p>
          <a:p>
            <a:r>
              <a:rPr lang="en-US" altLang="zh-CN" sz="1400" dirty="0"/>
              <a:t>            return Count;</a:t>
            </a:r>
            <a:endParaRPr lang="zh-CN" altLang="zh-CN" sz="1400" dirty="0"/>
          </a:p>
          <a:p>
            <a:r>
              <a:rPr lang="en-US" altLang="zh-CN" sz="1400" dirty="0"/>
              <a:t>        }</a:t>
            </a:r>
            <a:endParaRPr lang="zh-CN" altLang="zh-CN" sz="1400" dirty="0"/>
          </a:p>
          <a:p>
            <a:r>
              <a:rPr lang="en-US" altLang="zh-CN" sz="1400" dirty="0"/>
              <a:t>    }</a:t>
            </a:r>
            <a:endParaRPr lang="zh-CN" altLang="zh-CN" sz="1400" dirty="0"/>
          </a:p>
          <a:p>
            <a:r>
              <a:rPr lang="en-US" altLang="zh-CN" sz="1400" dirty="0" smtClean="0"/>
              <a:t>}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08921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程序集</a:t>
            </a:r>
            <a:r>
              <a:rPr lang="zh-CN" altLang="zh-CN" sz="2800" dirty="0"/>
              <a:t>　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48316" y="1265274"/>
            <a:ext cx="9941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本例使用</a:t>
            </a:r>
            <a:r>
              <a:rPr lang="en-US" altLang="zh-CN" dirty="0"/>
              <a:t>VS2015</a:t>
            </a:r>
            <a:r>
              <a:rPr lang="zh-CN" altLang="zh-CN" dirty="0"/>
              <a:t>自带的</a:t>
            </a:r>
            <a:r>
              <a:rPr lang="en-US" altLang="zh-CN" dirty="0"/>
              <a:t>IL</a:t>
            </a:r>
            <a:r>
              <a:rPr lang="zh-CN" altLang="zh-CN" dirty="0"/>
              <a:t>反汇编工具来查看程序集</a:t>
            </a:r>
            <a:r>
              <a:rPr lang="en-US" altLang="zh-CN" dirty="0"/>
              <a:t>Function.dll</a:t>
            </a:r>
            <a:r>
              <a:rPr lang="zh-CN" altLang="zh-CN" dirty="0"/>
              <a:t>，步骤如下。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）依次单击【开始】→【所有程序】→【</a:t>
            </a:r>
            <a:r>
              <a:rPr lang="en-US" altLang="zh-CN" dirty="0"/>
              <a:t>Visual Studio 2015</a:t>
            </a:r>
            <a:r>
              <a:rPr lang="zh-CN" altLang="zh-CN" dirty="0"/>
              <a:t>】→【</a:t>
            </a:r>
            <a:r>
              <a:rPr lang="en-US" altLang="zh-CN" dirty="0"/>
              <a:t>Visual Studio Tools</a:t>
            </a:r>
            <a:r>
              <a:rPr lang="zh-CN" altLang="zh-CN" dirty="0"/>
              <a:t>】→【</a:t>
            </a:r>
            <a:r>
              <a:rPr lang="en-US" altLang="zh-CN" dirty="0"/>
              <a:t>VS2015 </a:t>
            </a:r>
            <a:r>
              <a:rPr lang="zh-CN" altLang="zh-CN" dirty="0"/>
              <a:t>开发人员命令提示】选项，打开命令行，输入“</a:t>
            </a:r>
            <a:r>
              <a:rPr lang="en-US" altLang="zh-CN" dirty="0" err="1"/>
              <a:t>ildasm</a:t>
            </a:r>
            <a:r>
              <a:rPr lang="zh-CN" altLang="zh-CN" dirty="0"/>
              <a:t>”回车，启动</a:t>
            </a:r>
            <a:r>
              <a:rPr lang="en-US" altLang="zh-CN" dirty="0"/>
              <a:t>IL</a:t>
            </a:r>
            <a:r>
              <a:rPr lang="zh-CN" altLang="zh-CN" dirty="0"/>
              <a:t>反汇编程序，如图</a:t>
            </a:r>
            <a:r>
              <a:rPr lang="en-US" altLang="zh-CN" dirty="0"/>
              <a:t>5.17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91401"/>
              </p:ext>
            </p:extLst>
          </p:nvPr>
        </p:nvGraphicFramePr>
        <p:xfrm>
          <a:off x="3444949" y="2604977"/>
          <a:ext cx="6177516" cy="3572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Visio" r:id="rId3" imgW="9145081" imgH="5282280" progId="Visio.Drawing.11">
                  <p:embed/>
                </p:oleObj>
              </mc:Choice>
              <mc:Fallback>
                <p:oleObj name="Visio" r:id="rId3" imgW="9145081" imgH="528228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949" y="2604977"/>
                        <a:ext cx="6177516" cy="35728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3028444"/>
      </p:ext>
    </p:extLst>
  </p:cSld>
  <p:clrMapOvr>
    <a:masterClrMapping/>
  </p:clrMapOvr>
  <p:transition spd="slow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程序集</a:t>
            </a:r>
            <a:r>
              <a:rPr lang="zh-CN" altLang="zh-CN" sz="2800" dirty="0"/>
              <a:t>　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88828" y="1212112"/>
            <a:ext cx="10175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）在【</a:t>
            </a:r>
            <a:r>
              <a:rPr lang="en-US" altLang="zh-CN" dirty="0"/>
              <a:t>IL DASM</a:t>
            </a:r>
            <a:r>
              <a:rPr lang="zh-CN" altLang="zh-CN" dirty="0"/>
              <a:t>】窗口中，选择主菜单【文件】→【打开】，弹出【打开】对话框，到类库</a:t>
            </a:r>
            <a:r>
              <a:rPr lang="en-US" altLang="zh-CN" dirty="0"/>
              <a:t>Function</a:t>
            </a:r>
            <a:r>
              <a:rPr lang="zh-CN" altLang="zh-CN" dirty="0"/>
              <a:t>项目的</a:t>
            </a:r>
            <a:r>
              <a:rPr lang="en-US" altLang="zh-CN" dirty="0"/>
              <a:t>Debug</a:t>
            </a:r>
            <a:r>
              <a:rPr lang="zh-CN" altLang="zh-CN" dirty="0"/>
              <a:t>目录中找到刚刚编译生成的</a:t>
            </a:r>
            <a:r>
              <a:rPr lang="en-US" altLang="zh-CN" dirty="0"/>
              <a:t>Function.dll</a:t>
            </a:r>
            <a:r>
              <a:rPr lang="zh-CN" altLang="zh-CN" dirty="0"/>
              <a:t>文件打开，如图</a:t>
            </a:r>
            <a:r>
              <a:rPr lang="en-US" altLang="zh-CN" dirty="0"/>
              <a:t>5.18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623881"/>
              </p:ext>
            </p:extLst>
          </p:nvPr>
        </p:nvGraphicFramePr>
        <p:xfrm>
          <a:off x="2902689" y="2041451"/>
          <a:ext cx="6751674" cy="3764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Visio" r:id="rId3" imgW="9298786" imgH="5190750" progId="Visio.Drawing.11">
                  <p:embed/>
                </p:oleObj>
              </mc:Choice>
              <mc:Fallback>
                <p:oleObj name="Visio" r:id="rId3" imgW="9298786" imgH="519075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2689" y="2041451"/>
                        <a:ext cx="6751674" cy="37640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01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程序集</a:t>
            </a:r>
            <a:r>
              <a:rPr lang="zh-CN" altLang="zh-CN" sz="2800" dirty="0"/>
              <a:t>　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69581" y="1212112"/>
            <a:ext cx="9388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2925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）在展开的目录树中双击</a:t>
            </a:r>
            <a:r>
              <a:rPr lang="en-US" altLang="zh-CN" dirty="0"/>
              <a:t>MANIFEST</a:t>
            </a:r>
            <a:r>
              <a:rPr lang="zh-CN" altLang="zh-CN" dirty="0"/>
              <a:t>，可以看到程序集的清单内容，如图</a:t>
            </a:r>
            <a:r>
              <a:rPr lang="en-US" altLang="zh-CN" dirty="0"/>
              <a:t>5.19</a:t>
            </a:r>
            <a:r>
              <a:rPr lang="zh-CN" altLang="zh-CN" dirty="0"/>
              <a:t>所示。其中具体各项的意义简单说明如下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433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55" y="1940219"/>
            <a:ext cx="5824095" cy="363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49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程序集</a:t>
            </a:r>
            <a:r>
              <a:rPr lang="zh-CN" altLang="zh-CN" sz="2800" dirty="0"/>
              <a:t>　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7684" y="1594884"/>
            <a:ext cx="9803218" cy="211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446088">
              <a:lnSpc>
                <a:spcPct val="150000"/>
              </a:lnSpc>
            </a:pPr>
            <a:r>
              <a:rPr lang="en-US" altLang="zh-CN" dirty="0" smtClean="0">
                <a:sym typeface="Wingdings"/>
              </a:rPr>
              <a:t> </a:t>
            </a:r>
            <a:r>
              <a:rPr lang="en-US" altLang="zh-CN" dirty="0" smtClean="0"/>
              <a:t>.</a:t>
            </a:r>
            <a:r>
              <a:rPr lang="en-US" altLang="zh-CN" dirty="0"/>
              <a:t>assembly extern </a:t>
            </a:r>
            <a:r>
              <a:rPr lang="en-US" altLang="zh-CN" dirty="0" err="1"/>
              <a:t>mscorlib</a:t>
            </a:r>
            <a:r>
              <a:rPr lang="zh-CN" altLang="zh-CN" dirty="0"/>
              <a:t>：表示对</a:t>
            </a:r>
            <a:r>
              <a:rPr lang="en-US" altLang="zh-CN" dirty="0"/>
              <a:t>mscorlib.dll</a:t>
            </a:r>
            <a:r>
              <a:rPr lang="zh-CN" altLang="zh-CN" dirty="0"/>
              <a:t>程序集的引用。</a:t>
            </a:r>
            <a:r>
              <a:rPr lang="en-US" altLang="zh-CN" dirty="0"/>
              <a:t>mscorlib.dll</a:t>
            </a:r>
            <a:r>
              <a:rPr lang="zh-CN" altLang="zh-CN" dirty="0"/>
              <a:t>程序集定义了整个系统命名空间。引用</a:t>
            </a:r>
            <a:r>
              <a:rPr lang="en-US" altLang="zh-CN" dirty="0"/>
              <a:t>System</a:t>
            </a:r>
            <a:r>
              <a:rPr lang="zh-CN" altLang="zh-CN" dirty="0"/>
              <a:t>基类必须引用该程序集。</a:t>
            </a:r>
          </a:p>
          <a:p>
            <a:pPr lvl="0" indent="446088">
              <a:lnSpc>
                <a:spcPct val="150000"/>
              </a:lnSpc>
            </a:pPr>
            <a:r>
              <a:rPr lang="en-US" altLang="zh-CN" dirty="0" smtClean="0">
                <a:sym typeface="Wingdings"/>
              </a:rPr>
              <a:t> </a:t>
            </a:r>
            <a:r>
              <a:rPr lang="en-US" altLang="zh-CN" dirty="0" smtClean="0"/>
              <a:t>.</a:t>
            </a:r>
            <a:r>
              <a:rPr lang="en-US" altLang="zh-CN" dirty="0"/>
              <a:t>assembly Function</a:t>
            </a:r>
            <a:r>
              <a:rPr lang="zh-CN" altLang="zh-CN" dirty="0"/>
              <a:t>：对自身程序集的声明。</a:t>
            </a:r>
          </a:p>
          <a:p>
            <a:pPr lvl="0" indent="446088">
              <a:lnSpc>
                <a:spcPct val="150000"/>
              </a:lnSpc>
            </a:pPr>
            <a:r>
              <a:rPr lang="en-US" altLang="zh-CN" dirty="0" smtClean="0">
                <a:sym typeface="Wingdings"/>
              </a:rPr>
              <a:t> </a:t>
            </a:r>
            <a:r>
              <a:rPr lang="en-US" altLang="zh-CN" dirty="0" smtClean="0"/>
              <a:t>.</a:t>
            </a:r>
            <a:r>
              <a:rPr lang="en-US" altLang="zh-CN" dirty="0"/>
              <a:t>module Function.dll</a:t>
            </a:r>
            <a:r>
              <a:rPr lang="zh-CN" altLang="zh-CN" dirty="0"/>
              <a:t>：表示这个程序集只有一个文件，因此只一个</a:t>
            </a:r>
            <a:r>
              <a:rPr lang="en-US" altLang="zh-CN" dirty="0"/>
              <a:t>.module</a:t>
            </a:r>
            <a:r>
              <a:rPr lang="zh-CN" altLang="zh-CN" dirty="0"/>
              <a:t>声明。如果有多个文件，则有多个</a:t>
            </a:r>
            <a:r>
              <a:rPr lang="en-US" altLang="zh-CN" dirty="0"/>
              <a:t>.</a:t>
            </a:r>
            <a:r>
              <a:rPr lang="en-US" altLang="zh-CN" dirty="0" err="1"/>
              <a:t>moudule</a:t>
            </a:r>
            <a:r>
              <a:rPr lang="zh-CN" altLang="zh-CN" dirty="0"/>
              <a:t>声明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14006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程序集</a:t>
            </a:r>
            <a:r>
              <a:rPr lang="zh-CN" altLang="zh-CN" sz="2800" dirty="0"/>
              <a:t>　</a:t>
            </a:r>
            <a:endParaRPr lang="zh-CN" altLang="zh-CN" sz="2800" b="1" dirty="0"/>
          </a:p>
        </p:txBody>
      </p:sp>
      <p:sp>
        <p:nvSpPr>
          <p:cNvPr id="3" name="矩形 2"/>
          <p:cNvSpPr/>
          <p:nvPr/>
        </p:nvSpPr>
        <p:spPr>
          <a:xfrm>
            <a:off x="1176669" y="1277035"/>
            <a:ext cx="8562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下面在</a:t>
            </a:r>
            <a:r>
              <a:rPr lang="en-US" altLang="zh-CN" dirty="0"/>
              <a:t>VS 2015</a:t>
            </a:r>
            <a:r>
              <a:rPr lang="zh-CN" altLang="zh-CN" dirty="0"/>
              <a:t>中创建一个控制台程序</a:t>
            </a:r>
            <a:r>
              <a:rPr lang="en-US" altLang="zh-CN" dirty="0"/>
              <a:t>Ex5_12</a:t>
            </a:r>
            <a:r>
              <a:rPr lang="zh-CN" altLang="zh-CN" dirty="0"/>
              <a:t>，通过它来引用程序集</a:t>
            </a:r>
            <a:r>
              <a:rPr lang="en-US" altLang="zh-CN" dirty="0"/>
              <a:t>Function.dll</a:t>
            </a:r>
            <a:r>
              <a:rPr lang="zh-CN" altLang="zh-CN" dirty="0"/>
              <a:t>。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75907" y="1646367"/>
            <a:ext cx="9643730" cy="4611826"/>
          </a:xfrm>
          <a:prstGeom prst="roundRect">
            <a:avLst>
              <a:gd name="adj" fmla="val 3285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using System;</a:t>
            </a:r>
            <a:endParaRPr lang="zh-CN" altLang="zh-CN" sz="1600" dirty="0"/>
          </a:p>
          <a:p>
            <a:r>
              <a:rPr lang="en-US" altLang="zh-CN" sz="1600" dirty="0"/>
              <a:t>using Function;         //</a:t>
            </a:r>
            <a:r>
              <a:rPr lang="zh-CN" altLang="zh-CN" sz="1600" dirty="0"/>
              <a:t>引用</a:t>
            </a:r>
            <a:r>
              <a:rPr lang="en-US" altLang="zh-CN" sz="1600" dirty="0"/>
              <a:t>Function.dll</a:t>
            </a:r>
            <a:r>
              <a:rPr lang="zh-CN" altLang="zh-CN" sz="1600" dirty="0"/>
              <a:t>程序集</a:t>
            </a:r>
          </a:p>
          <a:p>
            <a:r>
              <a:rPr lang="en-US" altLang="zh-CN" sz="1600" dirty="0"/>
              <a:t>…</a:t>
            </a:r>
            <a:endParaRPr lang="zh-CN" altLang="zh-CN" sz="1600" dirty="0"/>
          </a:p>
          <a:p>
            <a:r>
              <a:rPr lang="en-US" altLang="zh-CN" sz="1600" dirty="0"/>
              <a:t>namespace Ex5_12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    class </a:t>
            </a:r>
            <a:r>
              <a:rPr lang="en-US" altLang="zh-CN" sz="1600" dirty="0" err="1"/>
              <a:t>FunctionClient</a:t>
            </a:r>
            <a:endParaRPr lang="zh-CN" altLang="zh-CN" sz="1600" dirty="0"/>
          </a:p>
          <a:p>
            <a:r>
              <a:rPr lang="en-US" altLang="zh-CN" sz="1600" dirty="0"/>
              <a:t>    {</a:t>
            </a:r>
            <a:endParaRPr lang="zh-CN" altLang="zh-CN" sz="1600" dirty="0"/>
          </a:p>
          <a:p>
            <a:r>
              <a:rPr lang="en-US" altLang="zh-CN" sz="1600" dirty="0"/>
              <a:t>        static void Main(string[] </a:t>
            </a:r>
            <a:r>
              <a:rPr lang="en-US" altLang="zh-CN" sz="1600" dirty="0" err="1"/>
              <a:t>args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        {</a:t>
            </a:r>
            <a:endParaRPr lang="zh-CN" altLang="zh-CN" sz="1600" dirty="0"/>
          </a:p>
          <a:p>
            <a:r>
              <a:rPr lang="en-US" altLang="zh-CN" sz="1600" dirty="0"/>
              <a:t>            string s;</a:t>
            </a:r>
            <a:endParaRPr lang="zh-CN" altLang="zh-CN" sz="1600" dirty="0"/>
          </a:p>
          <a:p>
            <a:r>
              <a:rPr lang="en-US" altLang="zh-CN" sz="1600" dirty="0"/>
              <a:t>            </a:t>
            </a:r>
            <a:r>
              <a:rPr lang="en-US" altLang="zh-CN" sz="1600" dirty="0" err="1"/>
              <a:t>Console.WriteLine</a:t>
            </a:r>
            <a:r>
              <a:rPr lang="en-US" altLang="zh-CN" sz="1600" dirty="0"/>
              <a:t>("</a:t>
            </a:r>
            <a:r>
              <a:rPr lang="zh-CN" altLang="zh-CN" sz="1600" dirty="0"/>
              <a:t>请输入字符串</a:t>
            </a:r>
            <a:r>
              <a:rPr lang="en-US" altLang="zh-CN" sz="1600" dirty="0"/>
              <a:t>:");</a:t>
            </a:r>
            <a:endParaRPr lang="zh-CN" altLang="zh-CN" sz="1600" dirty="0"/>
          </a:p>
          <a:p>
            <a:r>
              <a:rPr lang="en-US" altLang="zh-CN" sz="1600" dirty="0"/>
              <a:t>            s = </a:t>
            </a:r>
            <a:r>
              <a:rPr lang="en-US" altLang="zh-CN" sz="1600" dirty="0" err="1"/>
              <a:t>Console.ReadLine</a:t>
            </a:r>
            <a:r>
              <a:rPr lang="en-US" altLang="zh-CN" sz="1600" dirty="0"/>
              <a:t>();</a:t>
            </a:r>
            <a:endParaRPr lang="zh-CN" altLang="zh-CN" sz="1600" dirty="0"/>
          </a:p>
          <a:p>
            <a:r>
              <a:rPr lang="en-US" altLang="zh-CN" sz="1600" dirty="0"/>
              <a:t>            </a:t>
            </a:r>
            <a:r>
              <a:rPr lang="en-US" altLang="zh-CN" sz="1600" dirty="0" err="1"/>
              <a:t>Console.WriteLine</a:t>
            </a:r>
            <a:r>
              <a:rPr lang="en-US" altLang="zh-CN" sz="1600" dirty="0"/>
              <a:t>("The Digit Count for String [{0}] is [{1}]"</a:t>
            </a:r>
            <a:endParaRPr lang="zh-CN" altLang="zh-CN" sz="1600" dirty="0"/>
          </a:p>
          <a:p>
            <a:r>
              <a:rPr lang="en-US" altLang="zh-CN" sz="1600" dirty="0"/>
              <a:t>												,</a:t>
            </a:r>
            <a:r>
              <a:rPr lang="en-US" altLang="zh-CN" sz="1600" dirty="0" err="1"/>
              <a:t>s,DigitCount.NumberOfDigits</a:t>
            </a:r>
            <a:r>
              <a:rPr lang="en-US" altLang="zh-CN" sz="1600" dirty="0"/>
              <a:t>(s));</a:t>
            </a:r>
            <a:endParaRPr lang="zh-CN" altLang="zh-CN" sz="1600" dirty="0"/>
          </a:p>
          <a:p>
            <a:r>
              <a:rPr lang="en-US" altLang="zh-CN" sz="1600" dirty="0"/>
              <a:t>        }</a:t>
            </a:r>
            <a:endParaRPr lang="zh-CN" altLang="zh-CN" sz="1600" dirty="0"/>
          </a:p>
          <a:p>
            <a:r>
              <a:rPr lang="en-US" altLang="zh-CN" sz="1600" dirty="0"/>
              <a:t>    }</a:t>
            </a:r>
            <a:endParaRPr lang="zh-CN" altLang="zh-CN" sz="1600" dirty="0"/>
          </a:p>
          <a:p>
            <a:r>
              <a:rPr lang="en-US" altLang="zh-CN" sz="16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943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程序集</a:t>
            </a:r>
            <a:r>
              <a:rPr lang="zh-CN" altLang="zh-CN" sz="2800" dirty="0"/>
              <a:t>　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05786" y="1190847"/>
            <a:ext cx="9909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为了能够引用</a:t>
            </a:r>
            <a:r>
              <a:rPr lang="en-US" altLang="zh-CN" dirty="0"/>
              <a:t>Function.dll</a:t>
            </a:r>
            <a:r>
              <a:rPr lang="zh-CN" altLang="zh-CN" dirty="0"/>
              <a:t>，必须在</a:t>
            </a:r>
            <a:r>
              <a:rPr lang="en-US" altLang="zh-CN" dirty="0"/>
              <a:t>VS 2015</a:t>
            </a:r>
            <a:r>
              <a:rPr lang="zh-CN" altLang="zh-CN" dirty="0"/>
              <a:t>中选择【项目】→【添加引用】，单击【浏览】按钮，找到</a:t>
            </a:r>
            <a:r>
              <a:rPr lang="en-US" altLang="zh-CN" dirty="0"/>
              <a:t>Function.dll</a:t>
            </a:r>
            <a:r>
              <a:rPr lang="zh-CN" altLang="zh-CN" dirty="0"/>
              <a:t>文件，选中，点【添加】，最后单击【确定】按钮，如图</a:t>
            </a:r>
            <a:r>
              <a:rPr lang="en-US" altLang="zh-CN" dirty="0"/>
              <a:t>5.20</a:t>
            </a:r>
            <a:r>
              <a:rPr lang="zh-CN" altLang="zh-CN" dirty="0"/>
              <a:t>所示，操作完成后可在“解决方案资源管理器”中项目树展开的“引用”节点下看到新添加的</a:t>
            </a:r>
            <a:r>
              <a:rPr lang="en-US" altLang="zh-CN" dirty="0"/>
              <a:t>Function.dll</a:t>
            </a:r>
            <a:r>
              <a:rPr lang="zh-CN" altLang="zh-CN" dirty="0"/>
              <a:t>引用（图中框出）。</a:t>
            </a:r>
          </a:p>
          <a:p>
            <a:pPr indent="446088"/>
            <a:r>
              <a:rPr lang="zh-CN" altLang="zh-CN" dirty="0"/>
              <a:t>编译生成</a:t>
            </a:r>
            <a:r>
              <a:rPr lang="en-US" altLang="zh-CN" dirty="0"/>
              <a:t>FunctionClient.exe</a:t>
            </a:r>
            <a:r>
              <a:rPr lang="zh-CN" altLang="zh-CN" dirty="0"/>
              <a:t>文件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832586"/>
              </p:ext>
            </p:extLst>
          </p:nvPr>
        </p:nvGraphicFramePr>
        <p:xfrm>
          <a:off x="3359889" y="2775097"/>
          <a:ext cx="5071730" cy="3501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Visio" r:id="rId3" imgW="7665833" imgH="5284980" progId="Visio.Drawing.11">
                  <p:embed/>
                </p:oleObj>
              </mc:Choice>
              <mc:Fallback>
                <p:oleObj name="Visio" r:id="rId3" imgW="7665833" imgH="528498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889" y="2775097"/>
                        <a:ext cx="5071730" cy="35010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573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程序集</a:t>
            </a:r>
            <a:r>
              <a:rPr lang="zh-CN" altLang="zh-CN" sz="2800" dirty="0"/>
              <a:t>　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05786" y="1382233"/>
            <a:ext cx="9824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通过</a:t>
            </a:r>
            <a:r>
              <a:rPr lang="en-US" altLang="zh-CN" dirty="0"/>
              <a:t>IL</a:t>
            </a:r>
            <a:r>
              <a:rPr lang="zh-CN" altLang="zh-CN" dirty="0"/>
              <a:t>反汇编程序查看</a:t>
            </a:r>
            <a:r>
              <a:rPr lang="en-US" altLang="zh-CN" dirty="0"/>
              <a:t>Ex5_12.exe</a:t>
            </a:r>
            <a:r>
              <a:rPr lang="zh-CN" altLang="zh-CN" dirty="0"/>
              <a:t>文件，发现清单中多了</a:t>
            </a:r>
            <a:r>
              <a:rPr lang="en-US" altLang="zh-CN" dirty="0"/>
              <a:t>.assembly extern Function</a:t>
            </a:r>
            <a:r>
              <a:rPr lang="zh-CN" altLang="zh-CN" dirty="0"/>
              <a:t>一行，如图</a:t>
            </a:r>
            <a:r>
              <a:rPr lang="en-US" altLang="zh-CN" dirty="0"/>
              <a:t>5.21</a:t>
            </a:r>
            <a:r>
              <a:rPr lang="zh-CN" altLang="zh-CN" dirty="0"/>
              <a:t>所示，这是因为在程序中引用了</a:t>
            </a:r>
            <a:r>
              <a:rPr lang="en-US" altLang="zh-CN" dirty="0"/>
              <a:t>Function.dll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843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264" y="2028564"/>
            <a:ext cx="4409485" cy="275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563932" y="4894155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程序运行结果如图</a:t>
            </a:r>
            <a:r>
              <a:rPr lang="en-US" altLang="zh-CN" dirty="0"/>
              <a:t>5.22</a:t>
            </a:r>
            <a:r>
              <a:rPr lang="zh-CN" altLang="zh-CN" dirty="0"/>
              <a:t>所示。</a:t>
            </a:r>
          </a:p>
        </p:txBody>
      </p:sp>
      <p:pic>
        <p:nvPicPr>
          <p:cNvPr id="18435" name="图片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257" y="5326525"/>
            <a:ext cx="5866382" cy="6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418497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>
            <a:extLst>
              <a:ext uri="{FF2B5EF4-FFF2-40B4-BE49-F238E27FC236}">
                <a16:creationId xmlns:a16="http://schemas.microsoft.com/office/drawing/2014/main" xmlns="" id="{E454A14A-DF0E-4445-8CD2-326CD300BC41}"/>
              </a:ext>
            </a:extLst>
          </p:cNvPr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xmlns="" id="{1C6C7268-3861-45A6-86FA-71E006048B9C}"/>
              </a:ext>
            </a:extLst>
          </p:cNvPr>
          <p:cNvSpPr/>
          <p:nvPr/>
        </p:nvSpPr>
        <p:spPr>
          <a:xfrm>
            <a:off x="5014826" y="50523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xmlns="" id="{2111C09F-E485-44FB-9EF6-69D92FA680B7}"/>
              </a:ext>
            </a:extLst>
          </p:cNvPr>
          <p:cNvSpPr/>
          <p:nvPr/>
        </p:nvSpPr>
        <p:spPr>
          <a:xfrm>
            <a:off x="-2329559" y="581188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xmlns="" id="{266B75BD-CD20-42F9-B28E-3CA091EC3624}"/>
              </a:ext>
            </a:extLst>
          </p:cNvPr>
          <p:cNvSpPr/>
          <p:nvPr/>
        </p:nvSpPr>
        <p:spPr>
          <a:xfrm>
            <a:off x="3509027" y="52201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xmlns="" id="{ECED6D48-85E6-46CE-97FD-68CE162E9647}"/>
              </a:ext>
            </a:extLst>
          </p:cNvPr>
          <p:cNvSpPr/>
          <p:nvPr/>
        </p:nvSpPr>
        <p:spPr>
          <a:xfrm>
            <a:off x="5665700" y="53158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xmlns="" id="{A31109DC-7942-4526-A6FD-DF09A709C96B}"/>
              </a:ext>
            </a:extLst>
          </p:cNvPr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xmlns="" id="{5B7B1344-B96B-4FB8-BF3F-93FE3BFD7F60}"/>
              </a:ext>
            </a:extLst>
          </p:cNvPr>
          <p:cNvSpPr/>
          <p:nvPr/>
        </p:nvSpPr>
        <p:spPr>
          <a:xfrm>
            <a:off x="8114600" y="50464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xmlns="" id="{16466671-9A61-40C3-BE76-E4A8FEFFCAB4}"/>
              </a:ext>
            </a:extLst>
          </p:cNvPr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xmlns="" id="{0C2F4BC4-D648-4C72-B5C8-2C0C48138723}"/>
              </a:ext>
            </a:extLst>
          </p:cNvPr>
          <p:cNvSpPr/>
          <p:nvPr/>
        </p:nvSpPr>
        <p:spPr>
          <a:xfrm>
            <a:off x="2840051" y="66070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xmlns="" id="{1F8C59A1-7467-4D4B-898A-9639C5C05CD9}"/>
              </a:ext>
            </a:extLst>
          </p:cNvPr>
          <p:cNvSpPr/>
          <p:nvPr/>
        </p:nvSpPr>
        <p:spPr>
          <a:xfrm>
            <a:off x="4741424" y="6548959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xmlns="" id="{40692ED0-622E-41B6-8F9C-E44AB9DC6359}"/>
              </a:ext>
            </a:extLst>
          </p:cNvPr>
          <p:cNvSpPr/>
          <p:nvPr/>
        </p:nvSpPr>
        <p:spPr>
          <a:xfrm>
            <a:off x="3754453" y="670861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xmlns="" id="{3EE82FC0-640C-4C31-A2F3-1D9F84C31055}"/>
              </a:ext>
            </a:extLst>
          </p:cNvPr>
          <p:cNvSpPr/>
          <p:nvPr/>
        </p:nvSpPr>
        <p:spPr>
          <a:xfrm>
            <a:off x="5892586" y="435198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xmlns="" id="{7EC0559B-C82D-449B-A9F4-5B764AC7D4AA}"/>
              </a:ext>
            </a:extLst>
          </p:cNvPr>
          <p:cNvSpPr/>
          <p:nvPr/>
        </p:nvSpPr>
        <p:spPr>
          <a:xfrm>
            <a:off x="6533843" y="446495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xmlns="" id="{1ADA4A7C-7325-40CF-90F8-8D2DC3DF73F0}"/>
              </a:ext>
            </a:extLst>
          </p:cNvPr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xmlns="" id="{B2EDD5EE-FAD6-4F11-87ED-E5266AF8CB0E}"/>
              </a:ext>
            </a:extLst>
          </p:cNvPr>
          <p:cNvSpPr/>
          <p:nvPr/>
        </p:nvSpPr>
        <p:spPr>
          <a:xfrm>
            <a:off x="5291569" y="484901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xmlns="" id="{B5FE4FE4-98FC-47F5-81F2-5AD828FF1D35}"/>
              </a:ext>
            </a:extLst>
          </p:cNvPr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xmlns="" id="{F0BEE6EC-3EBF-4E4C-8BF2-2D3627D31043}"/>
              </a:ext>
            </a:extLst>
          </p:cNvPr>
          <p:cNvSpPr/>
          <p:nvPr/>
        </p:nvSpPr>
        <p:spPr>
          <a:xfrm>
            <a:off x="7422754" y="48603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xmlns="" id="{A424C1BE-7407-4867-8FD1-FC5D5B41B838}"/>
              </a:ext>
            </a:extLst>
          </p:cNvPr>
          <p:cNvSpPr/>
          <p:nvPr/>
        </p:nvSpPr>
        <p:spPr>
          <a:xfrm>
            <a:off x="-2770520" y="543350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xmlns="" id="{D7F7EBA4-C847-4B22-A29C-FEDE07EA31ED}"/>
              </a:ext>
            </a:extLst>
          </p:cNvPr>
          <p:cNvSpPr/>
          <p:nvPr/>
        </p:nvSpPr>
        <p:spPr>
          <a:xfrm>
            <a:off x="4109224" y="45023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xmlns="" id="{AD2932D7-DF3F-4028-BD29-5B7122C77A67}"/>
              </a:ext>
            </a:extLst>
          </p:cNvPr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xmlns="" id="{824770F2-32E7-41C7-A8FF-F3F32BDFE156}"/>
              </a:ext>
            </a:extLst>
          </p:cNvPr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xmlns="" id="{614F989B-82F5-451A-B290-078397AFEDCD}"/>
              </a:ext>
            </a:extLst>
          </p:cNvPr>
          <p:cNvSpPr/>
          <p:nvPr/>
        </p:nvSpPr>
        <p:spPr>
          <a:xfrm>
            <a:off x="4109224" y="5092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xmlns="" id="{7880692A-1195-4C95-82B7-8C8ED36D27E6}"/>
              </a:ext>
            </a:extLst>
          </p:cNvPr>
          <p:cNvSpPr/>
          <p:nvPr/>
        </p:nvSpPr>
        <p:spPr>
          <a:xfrm>
            <a:off x="3126439" y="67236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xmlns="" id="{448D81D1-1445-4709-9708-325D9B7C3523}"/>
              </a:ext>
            </a:extLst>
          </p:cNvPr>
          <p:cNvSpPr/>
          <p:nvPr/>
        </p:nvSpPr>
        <p:spPr>
          <a:xfrm>
            <a:off x="6672188" y="49168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xmlns="" id="{3CC23FB4-C1DD-46ED-B0BD-DC21B57978C2}"/>
              </a:ext>
            </a:extLst>
          </p:cNvPr>
          <p:cNvSpPr/>
          <p:nvPr/>
        </p:nvSpPr>
        <p:spPr>
          <a:xfrm>
            <a:off x="5588727" y="490045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xmlns="" id="{BA72ECAC-CA83-43A0-8C4A-54514C224069}"/>
              </a:ext>
            </a:extLst>
          </p:cNvPr>
          <p:cNvSpPr/>
          <p:nvPr/>
        </p:nvSpPr>
        <p:spPr>
          <a:xfrm>
            <a:off x="4644849" y="453278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xmlns="" id="{4D553033-A2EE-4F15-BF17-2246DC43015A}"/>
              </a:ext>
            </a:extLst>
          </p:cNvPr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xmlns="" id="{FD825353-9805-4F5B-BCE5-B21AFD1225B0}"/>
              </a:ext>
            </a:extLst>
          </p:cNvPr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xmlns="" id="{BBFB204B-BF1C-4E5F-AB82-136CCF672E31}"/>
              </a:ext>
            </a:extLst>
          </p:cNvPr>
          <p:cNvSpPr/>
          <p:nvPr/>
        </p:nvSpPr>
        <p:spPr>
          <a:xfrm>
            <a:off x="2220837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xmlns="" id="{5A40FB96-A8FE-4E94-85F4-9DDA7EA59CAE}"/>
              </a:ext>
            </a:extLst>
          </p:cNvPr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xmlns="" id="{5F091BF4-7DE1-4C47-B1B2-2F4B5129967F}"/>
              </a:ext>
            </a:extLst>
          </p:cNvPr>
          <p:cNvSpPr/>
          <p:nvPr/>
        </p:nvSpPr>
        <p:spPr>
          <a:xfrm>
            <a:off x="1798041" y="638108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xmlns="" id="{BD4A59B5-2386-4B69-8C43-256302F4ECE0}"/>
              </a:ext>
            </a:extLst>
          </p:cNvPr>
          <p:cNvSpPr/>
          <p:nvPr/>
        </p:nvSpPr>
        <p:spPr>
          <a:xfrm>
            <a:off x="4204636" y="474940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xmlns="" id="{5EB39C0D-4D19-47DB-A923-01233B793CD4}"/>
              </a:ext>
            </a:extLst>
          </p:cNvPr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xmlns="" id="{BA731FAC-22CF-466D-BF1E-322B995345A4}"/>
              </a:ext>
            </a:extLst>
          </p:cNvPr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xmlns="" id="{4751590F-2DA2-4DF8-8CEE-CB2A5646EF3F}"/>
              </a:ext>
            </a:extLst>
          </p:cNvPr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xmlns="" id="{90206742-CC19-458E-8F37-E4BA6D976ECE}"/>
              </a:ext>
            </a:extLst>
          </p:cNvPr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xmlns="" id="{0F50D128-29B6-4C7A-8DDE-A3684C7DC4FD}"/>
              </a:ext>
            </a:extLst>
          </p:cNvPr>
          <p:cNvSpPr/>
          <p:nvPr/>
        </p:nvSpPr>
        <p:spPr>
          <a:xfrm>
            <a:off x="5545213" y="496647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xmlns="" id="{C6A36204-03A5-455A-8F83-01457CA43AFD}"/>
              </a:ext>
            </a:extLst>
          </p:cNvPr>
          <p:cNvSpPr/>
          <p:nvPr/>
        </p:nvSpPr>
        <p:spPr>
          <a:xfrm>
            <a:off x="3958102" y="469679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xmlns="" id="{0E129D71-E356-4C19-BEF9-EBC539B38633}"/>
              </a:ext>
            </a:extLst>
          </p:cNvPr>
          <p:cNvSpPr/>
          <p:nvPr/>
        </p:nvSpPr>
        <p:spPr>
          <a:xfrm>
            <a:off x="6052709" y="52839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xmlns="" id="{03189F9C-B2C6-40AC-A6E7-BFE17D5F57E3}"/>
              </a:ext>
            </a:extLst>
          </p:cNvPr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xmlns="" id="{1DE6ABAD-6F99-44A2-AF2B-B197C0E8C75B}"/>
              </a:ext>
            </a:extLst>
          </p:cNvPr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xmlns="" id="{B1F85051-EACE-4E2E-B621-71588441B24F}"/>
              </a:ext>
            </a:extLst>
          </p:cNvPr>
          <p:cNvSpPr/>
          <p:nvPr/>
        </p:nvSpPr>
        <p:spPr>
          <a:xfrm>
            <a:off x="6855005" y="521896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xmlns="" id="{45735D20-6EB3-42E9-AF72-A5E3C3FD7A81}"/>
              </a:ext>
            </a:extLst>
          </p:cNvPr>
          <p:cNvSpPr/>
          <p:nvPr/>
        </p:nvSpPr>
        <p:spPr>
          <a:xfrm>
            <a:off x="5410833" y="524617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xmlns="" id="{B61F1AE0-74D1-4562-AC16-5CFE029096CF}"/>
              </a:ext>
            </a:extLst>
          </p:cNvPr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xmlns="" id="{ECEAAE16-A249-4C6E-AEB7-BE401056AAEE}"/>
              </a:ext>
            </a:extLst>
          </p:cNvPr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xmlns="" id="{A98785B2-5B12-47CB-B23C-D59F7CA7FC80}"/>
              </a:ext>
            </a:extLst>
          </p:cNvPr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xmlns="" id="{6B039B02-10D2-4BB5-B3D5-5F2BB4642705}"/>
              </a:ext>
            </a:extLst>
          </p:cNvPr>
          <p:cNvSpPr/>
          <p:nvPr/>
        </p:nvSpPr>
        <p:spPr>
          <a:xfrm>
            <a:off x="4465518" y="54812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xmlns="" id="{37D0C73E-9288-46E2-A396-C37E016248AB}"/>
              </a:ext>
            </a:extLst>
          </p:cNvPr>
          <p:cNvSpPr/>
          <p:nvPr/>
        </p:nvSpPr>
        <p:spPr>
          <a:xfrm>
            <a:off x="6611504" y="538644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xmlns="" id="{AA2B84EF-5405-4EB3-B0B9-AD59D84B41D1}"/>
              </a:ext>
            </a:extLst>
          </p:cNvPr>
          <p:cNvSpPr/>
          <p:nvPr/>
        </p:nvSpPr>
        <p:spPr>
          <a:xfrm>
            <a:off x="7476122" y="525402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xmlns="" id="{4E2B8713-C0B8-4662-9F6F-66577F846090}"/>
              </a:ext>
            </a:extLst>
          </p:cNvPr>
          <p:cNvSpPr/>
          <p:nvPr/>
        </p:nvSpPr>
        <p:spPr>
          <a:xfrm>
            <a:off x="8151944" y="535381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xmlns="" id="{A0D36C64-5DAE-4C71-8487-76CBC215F2B7}"/>
              </a:ext>
            </a:extLst>
          </p:cNvPr>
          <p:cNvSpPr/>
          <p:nvPr/>
        </p:nvSpPr>
        <p:spPr>
          <a:xfrm>
            <a:off x="6075099" y="508176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xmlns="" id="{B27FF1D2-3465-4656-8BC9-3942F3A728BC}"/>
              </a:ext>
            </a:extLst>
          </p:cNvPr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xmlns="" id="{47A58F2C-70A7-4276-B522-E21D22ED5F32}"/>
              </a:ext>
            </a:extLst>
          </p:cNvPr>
          <p:cNvSpPr/>
          <p:nvPr/>
        </p:nvSpPr>
        <p:spPr>
          <a:xfrm>
            <a:off x="6525860" y="502461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xmlns="" id="{674CCF02-1C3B-40E8-97B0-DDDB3BD8C1AA}"/>
              </a:ext>
            </a:extLst>
          </p:cNvPr>
          <p:cNvSpPr/>
          <p:nvPr/>
        </p:nvSpPr>
        <p:spPr>
          <a:xfrm>
            <a:off x="4617578" y="486236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xmlns="" id="{B30D6279-4040-472C-A6C9-7A3F9DD73B16}"/>
              </a:ext>
            </a:extLst>
          </p:cNvPr>
          <p:cNvSpPr/>
          <p:nvPr/>
        </p:nvSpPr>
        <p:spPr>
          <a:xfrm>
            <a:off x="3349392" y="512815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xmlns="" id="{6AD9D951-B2E9-4162-89BD-348E4E9C1C4E}"/>
              </a:ext>
            </a:extLst>
          </p:cNvPr>
          <p:cNvSpPr/>
          <p:nvPr/>
        </p:nvSpPr>
        <p:spPr>
          <a:xfrm>
            <a:off x="8199868" y="488782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xmlns="" id="{78E1B8CC-C47B-4FD1-8DA3-91B78BF1AC5A}"/>
              </a:ext>
            </a:extLst>
          </p:cNvPr>
          <p:cNvSpPr/>
          <p:nvPr/>
        </p:nvSpPr>
        <p:spPr>
          <a:xfrm>
            <a:off x="5691666" y="53555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xmlns="" id="{8817ECEF-4124-4C8D-BC4E-E812BA80EB86}"/>
              </a:ext>
            </a:extLst>
          </p:cNvPr>
          <p:cNvSpPr/>
          <p:nvPr/>
        </p:nvSpPr>
        <p:spPr>
          <a:xfrm>
            <a:off x="8130066" y="504237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xmlns="" id="{175D1C77-3903-4EF4-8182-D143F72D0038}"/>
              </a:ext>
            </a:extLst>
          </p:cNvPr>
          <p:cNvSpPr/>
          <p:nvPr/>
        </p:nvSpPr>
        <p:spPr>
          <a:xfrm>
            <a:off x="3881916" y="50507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xmlns="" id="{B7477C01-1670-4B1D-A285-AAD0F2C763C4}"/>
              </a:ext>
            </a:extLst>
          </p:cNvPr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xmlns="" id="{259063A1-E6E1-4C1B-8F03-0430F7B414B0}"/>
              </a:ext>
            </a:extLst>
          </p:cNvPr>
          <p:cNvSpPr/>
          <p:nvPr/>
        </p:nvSpPr>
        <p:spPr>
          <a:xfrm>
            <a:off x="5397078" y="489396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xmlns="" id="{3B584015-9BBA-43D0-A7D1-48DF0E87143D}"/>
              </a:ext>
            </a:extLst>
          </p:cNvPr>
          <p:cNvSpPr/>
          <p:nvPr/>
        </p:nvSpPr>
        <p:spPr>
          <a:xfrm>
            <a:off x="6147183" y="525099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xmlns="" id="{9EBF45F3-9969-4783-9592-5C73394788B1}"/>
              </a:ext>
            </a:extLst>
          </p:cNvPr>
          <p:cNvSpPr/>
          <p:nvPr/>
        </p:nvSpPr>
        <p:spPr>
          <a:xfrm>
            <a:off x="8160462" y="513619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xmlns="" id="{487AE68F-8E5B-45AA-AFB1-2C86E58ED47C}"/>
              </a:ext>
            </a:extLst>
          </p:cNvPr>
          <p:cNvSpPr/>
          <p:nvPr/>
        </p:nvSpPr>
        <p:spPr>
          <a:xfrm>
            <a:off x="6916158" y="55012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xmlns="" id="{7187F44A-9DBE-40D9-B7AC-338CFC80368E}"/>
              </a:ext>
            </a:extLst>
          </p:cNvPr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xmlns="" id="{4D8DC00A-55C8-4A0E-934E-8D7C68EBD475}"/>
              </a:ext>
            </a:extLst>
          </p:cNvPr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xmlns="" id="{9E270292-6AA7-4B7B-AB5B-BD5DD188F321}"/>
              </a:ext>
            </a:extLst>
          </p:cNvPr>
          <p:cNvSpPr/>
          <p:nvPr/>
        </p:nvSpPr>
        <p:spPr>
          <a:xfrm>
            <a:off x="8825472" y="512479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xmlns="" id="{82F93C14-3E99-4FBE-BE6D-F33746E0BF74}"/>
              </a:ext>
            </a:extLst>
          </p:cNvPr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xmlns="" id="{6B438104-7901-4B68-B12D-34B7135EE186}"/>
              </a:ext>
            </a:extLst>
          </p:cNvPr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xmlns="" id="{7BD530CF-D0A7-489F-BD18-4E9B8F8F5E46}"/>
              </a:ext>
            </a:extLst>
          </p:cNvPr>
          <p:cNvSpPr/>
          <p:nvPr/>
        </p:nvSpPr>
        <p:spPr>
          <a:xfrm>
            <a:off x="5413382" y="536794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xmlns="" id="{A465FA1D-5F5C-493A-92B9-BE5CE345003C}"/>
              </a:ext>
            </a:extLst>
          </p:cNvPr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xmlns="" id="{CA8C5228-00CB-4BBD-A4C5-79F93164FC4B}"/>
              </a:ext>
            </a:extLst>
          </p:cNvPr>
          <p:cNvSpPr/>
          <p:nvPr/>
        </p:nvSpPr>
        <p:spPr>
          <a:xfrm>
            <a:off x="7698623" y="446858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六一">
            <a:hlinkClick r:id="" action="ppaction://media"/>
            <a:extLst>
              <a:ext uri="{FF2B5EF4-FFF2-40B4-BE49-F238E27FC236}">
                <a16:creationId xmlns:a16="http://schemas.microsoft.com/office/drawing/2014/main" xmlns="" id="{AE931CCB-DC25-4C1C-9FD6-196FE97ED7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1433" y="-804776"/>
            <a:ext cx="609600" cy="609600"/>
          </a:xfrm>
          <a:prstGeom prst="rect">
            <a:avLst/>
          </a:prstGeom>
        </p:spPr>
      </p:pic>
      <p:sp>
        <p:nvSpPr>
          <p:cNvPr id="105" name="文本框 16">
            <a:extLst>
              <a:ext uri="{FF2B5EF4-FFF2-40B4-BE49-F238E27FC236}">
                <a16:creationId xmlns="" xmlns:a16="http://schemas.microsoft.com/office/drawing/2014/main" id="{F3F3EE3B-757A-4D8C-BC82-A7A8EC5383FF}"/>
              </a:ext>
            </a:extLst>
          </p:cNvPr>
          <p:cNvSpPr txBox="1"/>
          <p:nvPr/>
        </p:nvSpPr>
        <p:spPr>
          <a:xfrm>
            <a:off x="3162784" y="1498184"/>
            <a:ext cx="5942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第</a:t>
            </a:r>
            <a:r>
              <a:rPr lang="en-US" altLang="zh-CN" sz="5400" b="1" dirty="0">
                <a:solidFill>
                  <a:srgbClr val="9F604C"/>
                </a:solidFill>
                <a:latin typeface="+mj-ea"/>
                <a:ea typeface="+mj-ea"/>
              </a:rPr>
              <a:t>5</a:t>
            </a:r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章 </a:t>
            </a:r>
            <a:r>
              <a:rPr lang="en-US" altLang="zh-CN" sz="5400" b="1" dirty="0">
                <a:solidFill>
                  <a:srgbClr val="9F604C"/>
                </a:solidFill>
              </a:rPr>
              <a:t>C#</a:t>
            </a:r>
            <a:r>
              <a:rPr lang="zh-CN" altLang="zh-CN" sz="5400" b="1" dirty="0">
                <a:solidFill>
                  <a:srgbClr val="9F604C"/>
                </a:solidFill>
              </a:rPr>
              <a:t>高级特性</a:t>
            </a:r>
          </a:p>
        </p:txBody>
      </p:sp>
      <p:sp>
        <p:nvSpPr>
          <p:cNvPr id="120" name="文本框 16">
            <a:extLst>
              <a:ext uri="{FF2B5EF4-FFF2-40B4-BE49-F238E27FC236}">
                <a16:creationId xmlns="" xmlns:a16="http://schemas.microsoft.com/office/drawing/2014/main" id="{F3F3EE3B-757A-4D8C-BC82-A7A8EC5383FF}"/>
              </a:ext>
            </a:extLst>
          </p:cNvPr>
          <p:cNvSpPr txBox="1"/>
          <p:nvPr/>
        </p:nvSpPr>
        <p:spPr>
          <a:xfrm>
            <a:off x="7750594" y="3627471"/>
            <a:ext cx="2281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——</a:t>
            </a:r>
            <a:r>
              <a:rPr lang="zh-CN" altLang="zh-CN" sz="3200" b="1" dirty="0"/>
              <a:t>泛</a:t>
            </a:r>
            <a:r>
              <a:rPr lang="en-US" altLang="zh-CN" sz="3200" b="1" dirty="0"/>
              <a:t>    </a:t>
            </a:r>
            <a:r>
              <a:rPr lang="zh-CN" altLang="zh-CN" sz="3200" b="1" dirty="0"/>
              <a:t>型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804034" y="5872988"/>
            <a:ext cx="422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主编：郑阿奇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编著：梁敬东、钱晓军、朱毅华、时跃华、赵青松</a:t>
            </a:r>
            <a:endParaRPr lang="en-US" altLang="zh-CN" sz="1400" b="1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428042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4" dur="27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2" dur="340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30" dur="30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38" dur="292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46" dur="219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54" dur="234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7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0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62" dur="219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65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66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67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8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70" 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73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74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75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76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78" dur="350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86" dur="334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9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0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1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92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94" dur="21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7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8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9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0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102" dur="264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05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6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07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8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110" dur="259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13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14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5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16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118" dur="29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1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23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4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126" dur="268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9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1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32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134" dur="296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3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142" dur="2662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45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46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47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8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150" dur="28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5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5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5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5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8" dur="38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1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62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63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64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166" dur="28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9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0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1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72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174" dur="365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7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8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9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0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182" dur="344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85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6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87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8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90" dur="27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93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94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5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96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198" dur="334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1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02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03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4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206" dur="35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9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1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12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214" dur="266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17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8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9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0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222" dur="2229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2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2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2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30" dur="384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3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3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3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3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238" dur="344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4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246" dur="2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5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254" dur="2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262" dur="2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6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70" dur="2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7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7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278" dur="2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8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286" dur="2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9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294" dur="2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9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302" dur="2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0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310" dur="2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13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14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15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16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318" dur="271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326" dur="340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9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1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32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334" dur="306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7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8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9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0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342" dur="3515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45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6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47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8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350" dur="292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53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54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5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56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358" dur="241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6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6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366" dur="219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7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374" dur="23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7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382" dur="33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85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8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87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8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390" dur="218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93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94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95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96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398" dur="2645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1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02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03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04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406" dur="259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9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0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1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12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414" dur="296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7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9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0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422" dur="296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2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2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430" dur="35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3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3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3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438" dur="266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1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42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43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4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446" dur="28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9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0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1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52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454" dur="229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5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62" dur="38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6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6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6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470" dur="36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7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7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7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7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478" dur="344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486" dur="334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9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494" dur="35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502" dur="266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05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6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07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8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510" dur="222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1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1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1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518" dur="384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526" dur="2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3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534" dur="2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3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42" dur="2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4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550" dur="2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5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5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558" dur="2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6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6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566" dur="2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67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8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96 1.48148E-6 " pathEditMode="relative" rAng="0" ptsTypes="AA">
                                      <p:cBhvr>
                                        <p:cTn id="570" dur="7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18 1.48148E-6 " pathEditMode="relative" rAng="0" ptsTypes="AA">
                                      <p:cBhvr>
                                        <p:cTn id="572" dur="7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05" grpId="0"/>
      <p:bldP spid="1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2635229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集合类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414130"/>
            <a:ext cx="100796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/>
              <a:t>Stack</a:t>
            </a:r>
            <a:r>
              <a:rPr lang="en-US" altLang="zh-CN" baseline="-25000" dirty="0"/>
              <a:t> </a:t>
            </a:r>
            <a:r>
              <a:rPr lang="zh-CN" altLang="zh-CN" dirty="0"/>
              <a:t>类表示对象的“后进先出”集合，常用的方法有：</a:t>
            </a:r>
          </a:p>
          <a:p>
            <a:pPr indent="446088"/>
            <a:r>
              <a:rPr lang="en-US" altLang="zh-CN" dirty="0" smtClean="0">
                <a:sym typeface="Wingdings"/>
              </a:rPr>
              <a:t> </a:t>
            </a:r>
            <a:r>
              <a:rPr lang="en-US" altLang="zh-CN" dirty="0" smtClean="0"/>
              <a:t>Clear</a:t>
            </a:r>
            <a:r>
              <a:rPr lang="zh-CN" altLang="zh-CN" dirty="0"/>
              <a:t>——从</a:t>
            </a:r>
            <a:r>
              <a:rPr lang="en-US" altLang="zh-CN" dirty="0"/>
              <a:t>Stack</a:t>
            </a:r>
            <a:r>
              <a:rPr lang="zh-CN" altLang="zh-CN" dirty="0"/>
              <a:t>中移除所有对象。</a:t>
            </a:r>
          </a:p>
          <a:p>
            <a:pPr indent="446088"/>
            <a:r>
              <a:rPr lang="en-US" altLang="zh-CN" dirty="0">
                <a:sym typeface="Wingdings"/>
              </a:rPr>
              <a:t> </a:t>
            </a:r>
            <a:r>
              <a:rPr lang="en-US" altLang="zh-CN" dirty="0" smtClean="0"/>
              <a:t>Pop</a:t>
            </a:r>
            <a:r>
              <a:rPr lang="zh-CN" altLang="zh-CN" dirty="0"/>
              <a:t>——移除并返回位于</a:t>
            </a:r>
            <a:r>
              <a:rPr lang="en-US" altLang="zh-CN" dirty="0"/>
              <a:t>Stack </a:t>
            </a:r>
            <a:r>
              <a:rPr lang="zh-CN" altLang="zh-CN" dirty="0"/>
              <a:t>顶部的对象。</a:t>
            </a:r>
          </a:p>
          <a:p>
            <a:pPr indent="446088"/>
            <a:r>
              <a:rPr lang="en-US" altLang="zh-CN" dirty="0">
                <a:sym typeface="Wingdings"/>
              </a:rPr>
              <a:t> </a:t>
            </a:r>
            <a:r>
              <a:rPr lang="en-US" altLang="zh-CN" dirty="0" smtClean="0"/>
              <a:t>Push</a:t>
            </a:r>
            <a:r>
              <a:rPr lang="zh-CN" altLang="zh-CN" dirty="0"/>
              <a:t>——将对象插入</a:t>
            </a:r>
            <a:r>
              <a:rPr lang="en-US" altLang="zh-CN" dirty="0"/>
              <a:t>Stack </a:t>
            </a:r>
            <a:r>
              <a:rPr lang="zh-CN" altLang="zh-CN" dirty="0"/>
              <a:t>的顶部。</a:t>
            </a:r>
          </a:p>
          <a:p>
            <a:pPr indent="446088"/>
            <a:r>
              <a:rPr lang="en-US" altLang="zh-CN" dirty="0">
                <a:sym typeface="Wingdings"/>
              </a:rPr>
              <a:t> </a:t>
            </a:r>
            <a:r>
              <a:rPr lang="en-US" altLang="zh-CN" dirty="0" smtClean="0"/>
              <a:t>Peek</a:t>
            </a:r>
            <a:r>
              <a:rPr lang="zh-CN" altLang="zh-CN" dirty="0"/>
              <a:t>——返回位于</a:t>
            </a:r>
            <a:r>
              <a:rPr lang="en-US" altLang="zh-CN" dirty="0"/>
              <a:t>Stack </a:t>
            </a:r>
            <a:r>
              <a:rPr lang="zh-CN" altLang="zh-CN" dirty="0"/>
              <a:t>顶部的对象但不将其移除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indent="446088">
              <a:lnSpc>
                <a:spcPct val="150000"/>
              </a:lnSpc>
            </a:pPr>
            <a:r>
              <a:rPr lang="en-US" altLang="zh-CN" dirty="0"/>
              <a:t>Stack</a:t>
            </a:r>
            <a:r>
              <a:rPr lang="zh-CN" altLang="zh-CN" dirty="0"/>
              <a:t>类将它的对象存储在数组中，只要数组足够大，可以存储新的对象，调用</a:t>
            </a:r>
            <a:r>
              <a:rPr lang="en-US" altLang="zh-CN" dirty="0"/>
              <a:t>Push</a:t>
            </a:r>
            <a:r>
              <a:rPr lang="zh-CN" altLang="zh-CN" dirty="0"/>
              <a:t>方法是非常有效的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indent="446088">
              <a:lnSpc>
                <a:spcPct val="150000"/>
              </a:lnSpc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b="1" dirty="0"/>
              <a:t>5.2</a:t>
            </a:r>
            <a:r>
              <a:rPr lang="zh-CN" altLang="zh-CN" dirty="0"/>
              <a:t>】 </a:t>
            </a:r>
            <a:r>
              <a:rPr lang="en-US" altLang="zh-CN" dirty="0">
                <a:hlinkClick r:id="rId2" action="ppaction://hlinkfile"/>
              </a:rPr>
              <a:t>Stack</a:t>
            </a:r>
            <a:r>
              <a:rPr lang="zh-CN" altLang="zh-CN" dirty="0">
                <a:hlinkClick r:id="rId2" action="ppaction://hlinkfile"/>
              </a:rPr>
              <a:t>类的用法示例</a:t>
            </a:r>
            <a:r>
              <a:rPr lang="zh-CN" altLang="zh-CN" dirty="0" smtClean="0">
                <a:hlinkClick r:id="rId2" action="ppaction://hlinkfile"/>
              </a:rPr>
              <a:t>。</a:t>
            </a:r>
            <a:endParaRPr lang="en-US" altLang="zh-CN" dirty="0" smtClean="0"/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程序运行结果如图</a:t>
            </a:r>
            <a:r>
              <a:rPr lang="en-US" altLang="zh-CN" dirty="0"/>
              <a:t>5.2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2050" name="图片 4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888" y="4553451"/>
            <a:ext cx="3842963" cy="72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757235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泛</a:t>
            </a:r>
            <a:r>
              <a:rPr lang="en-US" altLang="zh-CN" sz="2800" b="1" dirty="0"/>
              <a:t>    </a:t>
            </a:r>
            <a:r>
              <a:rPr lang="zh-CN" altLang="zh-CN" sz="2800" b="1" dirty="0"/>
              <a:t>型</a:t>
            </a:r>
            <a:r>
              <a:rPr lang="zh-CN" altLang="zh-CN" sz="2800" dirty="0"/>
              <a:t>　</a:t>
            </a:r>
            <a:endParaRPr lang="zh-CN" altLang="zh-CN" sz="2800" b="1" dirty="0"/>
          </a:p>
        </p:txBody>
      </p:sp>
      <p:sp>
        <p:nvSpPr>
          <p:cNvPr id="4" name="矩形 3"/>
          <p:cNvSpPr/>
          <p:nvPr/>
        </p:nvSpPr>
        <p:spPr>
          <a:xfrm>
            <a:off x="1240465" y="1170698"/>
            <a:ext cx="7180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通常，一个方法或过程的签名都具有明确的数据类型，比如：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336158" y="1540030"/>
            <a:ext cx="9136912" cy="95345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public void </a:t>
            </a:r>
            <a:r>
              <a:rPr lang="en-US" altLang="zh-CN" sz="1600" dirty="0" err="1"/>
              <a:t>ProcessData</a:t>
            </a:r>
            <a:r>
              <a:rPr lang="en-US" altLang="zh-CN" sz="1600" dirty="0"/>
              <a:t>(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i){ }</a:t>
            </a:r>
            <a:endParaRPr lang="zh-CN" altLang="zh-CN" sz="1600" dirty="0"/>
          </a:p>
          <a:p>
            <a:r>
              <a:rPr lang="en-US" altLang="zh-CN" sz="1600" dirty="0"/>
              <a:t>public void </a:t>
            </a:r>
            <a:r>
              <a:rPr lang="en-US" altLang="zh-CN" sz="1600" dirty="0" err="1"/>
              <a:t>ProcessData</a:t>
            </a:r>
            <a:r>
              <a:rPr lang="en-US" altLang="zh-CN" sz="1600" dirty="0"/>
              <a:t>(string i){ }</a:t>
            </a:r>
            <a:endParaRPr lang="zh-CN" altLang="zh-CN" sz="1600" dirty="0"/>
          </a:p>
          <a:p>
            <a:r>
              <a:rPr lang="en-US" altLang="zh-CN" sz="1600" dirty="0"/>
              <a:t>public void </a:t>
            </a:r>
            <a:r>
              <a:rPr lang="en-US" altLang="zh-CN" sz="1600" dirty="0" err="1"/>
              <a:t>ProcessData</a:t>
            </a:r>
            <a:r>
              <a:rPr lang="en-US" altLang="zh-CN" sz="1600" dirty="0"/>
              <a:t>(double i){ }</a:t>
            </a:r>
            <a:endParaRPr lang="zh-CN" altLang="zh-CN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786809" y="2516797"/>
            <a:ext cx="998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这些方法的签名中的</a:t>
            </a:r>
            <a:r>
              <a:rPr lang="en-US" altLang="zh-CN" dirty="0" err="1"/>
              <a:t>int</a:t>
            </a:r>
            <a:r>
              <a:rPr lang="zh-CN" altLang="zh-CN" dirty="0"/>
              <a:t>、</a:t>
            </a:r>
            <a:r>
              <a:rPr lang="en-US" altLang="zh-CN" dirty="0"/>
              <a:t>string</a:t>
            </a:r>
            <a:r>
              <a:rPr lang="zh-CN" altLang="zh-CN" dirty="0"/>
              <a:t>和</a:t>
            </a:r>
            <a:r>
              <a:rPr lang="en-US" altLang="zh-CN" dirty="0"/>
              <a:t>double </a:t>
            </a:r>
            <a:r>
              <a:rPr lang="zh-CN" altLang="zh-CN" dirty="0"/>
              <a:t>都是明确的数据类型，访问这些方法的过程中需要提供确定类型的参数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7" name="圆角矩形 6"/>
          <p:cNvSpPr/>
          <p:nvPr/>
        </p:nvSpPr>
        <p:spPr>
          <a:xfrm>
            <a:off x="1336158" y="3109963"/>
            <a:ext cx="9136912" cy="95345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sz="1600" dirty="0" err="1"/>
              <a:t>ProcessData</a:t>
            </a:r>
            <a:r>
              <a:rPr lang="en-US" altLang="zh-CN" sz="1600" dirty="0"/>
              <a:t>(123);</a:t>
            </a:r>
            <a:endParaRPr lang="zh-CN" altLang="zh-CN" sz="1600" dirty="0"/>
          </a:p>
          <a:p>
            <a:r>
              <a:rPr lang="en-US" altLang="zh-CN" sz="1600" dirty="0" err="1"/>
              <a:t>ProcessData</a:t>
            </a:r>
            <a:r>
              <a:rPr lang="en-US" altLang="zh-CN" sz="1600" dirty="0"/>
              <a:t>("</a:t>
            </a:r>
            <a:r>
              <a:rPr lang="en-US" altLang="zh-CN" sz="1600" dirty="0" err="1"/>
              <a:t>abc</a:t>
            </a:r>
            <a:r>
              <a:rPr lang="en-US" altLang="zh-CN" sz="1600" dirty="0"/>
              <a:t>");</a:t>
            </a:r>
            <a:endParaRPr lang="zh-CN" altLang="zh-CN" sz="1600" dirty="0"/>
          </a:p>
          <a:p>
            <a:r>
              <a:rPr lang="en-US" altLang="zh-CN" sz="1600" dirty="0" err="1"/>
              <a:t>ProcessData</a:t>
            </a:r>
            <a:r>
              <a:rPr lang="en-US" altLang="zh-CN" sz="1600" dirty="0"/>
              <a:t>("12.34");</a:t>
            </a:r>
            <a:endParaRPr lang="zh-CN" altLang="zh-CN" sz="1600" dirty="0"/>
          </a:p>
        </p:txBody>
      </p:sp>
      <p:sp>
        <p:nvSpPr>
          <p:cNvPr id="8" name="矩形 7"/>
          <p:cNvSpPr/>
          <p:nvPr/>
        </p:nvSpPr>
        <p:spPr>
          <a:xfrm>
            <a:off x="1240465" y="4063416"/>
            <a:ext cx="9243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而如果将</a:t>
            </a:r>
            <a:r>
              <a:rPr lang="en-US" altLang="zh-CN" dirty="0" err="1"/>
              <a:t>int</a:t>
            </a:r>
            <a:r>
              <a:rPr lang="zh-CN" altLang="zh-CN" dirty="0"/>
              <a:t>、</a:t>
            </a:r>
            <a:r>
              <a:rPr lang="en-US" altLang="zh-CN" dirty="0"/>
              <a:t>string</a:t>
            </a:r>
            <a:r>
              <a:rPr lang="zh-CN" altLang="zh-CN" dirty="0"/>
              <a:t>和</a:t>
            </a:r>
            <a:r>
              <a:rPr lang="en-US" altLang="zh-CN" dirty="0"/>
              <a:t>double</a:t>
            </a:r>
            <a:r>
              <a:rPr lang="zh-CN" altLang="zh-CN" dirty="0"/>
              <a:t>这些类型也当成一种参数传给方法的时候，方法的定义为：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1336158" y="4432748"/>
            <a:ext cx="9136912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public void </a:t>
            </a:r>
            <a:r>
              <a:rPr lang="en-US" altLang="zh-CN" dirty="0" err="1"/>
              <a:t>ProcessData</a:t>
            </a:r>
            <a:r>
              <a:rPr lang="en-US" altLang="zh-CN" dirty="0"/>
              <a:t>&lt;T&gt;(T t){ }	// T</a:t>
            </a:r>
            <a:r>
              <a:rPr lang="zh-CN" altLang="zh-CN" dirty="0"/>
              <a:t>是</a:t>
            </a:r>
            <a:r>
              <a:rPr lang="en-US" altLang="zh-CN" dirty="0" err="1"/>
              <a:t>int</a:t>
            </a:r>
            <a:r>
              <a:rPr lang="zh-CN" altLang="zh-CN" dirty="0"/>
              <a:t>、</a:t>
            </a:r>
            <a:r>
              <a:rPr lang="en-US" altLang="zh-CN" dirty="0"/>
              <a:t>string</a:t>
            </a:r>
            <a:r>
              <a:rPr lang="zh-CN" altLang="zh-CN" dirty="0"/>
              <a:t>和</a:t>
            </a:r>
            <a:r>
              <a:rPr lang="en-US" altLang="zh-CN" dirty="0"/>
              <a:t>double</a:t>
            </a:r>
            <a:r>
              <a:rPr lang="zh-CN" altLang="zh-CN" dirty="0"/>
              <a:t>这些数据类型的指代</a:t>
            </a:r>
          </a:p>
        </p:txBody>
      </p:sp>
      <p:sp>
        <p:nvSpPr>
          <p:cNvPr id="10" name="矩形 9"/>
          <p:cNvSpPr/>
          <p:nvPr/>
        </p:nvSpPr>
        <p:spPr>
          <a:xfrm>
            <a:off x="1240465" y="4863397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用户在调用该方法的时候为：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1336158" y="5221245"/>
            <a:ext cx="9147544" cy="1021556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ProcessData</a:t>
            </a:r>
            <a:r>
              <a:rPr lang="en-US" altLang="zh-CN" dirty="0"/>
              <a:t>&lt;</a:t>
            </a:r>
            <a:r>
              <a:rPr lang="en-US" altLang="zh-CN" dirty="0" err="1"/>
              <a:t>int</a:t>
            </a:r>
            <a:r>
              <a:rPr lang="en-US" altLang="zh-CN" dirty="0"/>
              <a:t>&gt;(123); </a:t>
            </a:r>
            <a:endParaRPr lang="zh-CN" altLang="zh-CN" dirty="0"/>
          </a:p>
          <a:p>
            <a:r>
              <a:rPr lang="en-US" altLang="zh-CN" dirty="0" err="1"/>
              <a:t>ProcessData</a:t>
            </a:r>
            <a:r>
              <a:rPr lang="en-US" altLang="zh-CN" dirty="0"/>
              <a:t>&lt;string&gt;("</a:t>
            </a:r>
            <a:r>
              <a:rPr lang="en-US" altLang="zh-CN" dirty="0" err="1"/>
              <a:t>abc</a:t>
            </a:r>
            <a:r>
              <a:rPr lang="en-US" altLang="zh-CN" dirty="0"/>
              <a:t>");</a:t>
            </a:r>
            <a:endParaRPr lang="zh-CN" altLang="zh-CN" dirty="0"/>
          </a:p>
          <a:p>
            <a:r>
              <a:rPr lang="en-US" altLang="zh-CN" dirty="0" err="1"/>
              <a:t>ProcessData</a:t>
            </a:r>
            <a:r>
              <a:rPr lang="en-US" altLang="zh-CN" dirty="0"/>
              <a:t>&lt;double&gt;(12.34);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50165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泛</a:t>
            </a:r>
            <a:r>
              <a:rPr lang="en-US" altLang="zh-CN" sz="2800" b="1" dirty="0"/>
              <a:t>    </a:t>
            </a:r>
            <a:r>
              <a:rPr lang="zh-CN" altLang="zh-CN" sz="2800" b="1" dirty="0"/>
              <a:t>型</a:t>
            </a:r>
            <a:r>
              <a:rPr lang="zh-CN" altLang="zh-CN" sz="2800" dirty="0"/>
              <a:t>　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33377" y="1435395"/>
            <a:ext cx="6964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【例</a:t>
            </a:r>
            <a:r>
              <a:rPr lang="en-US" altLang="zh-CN" b="1" dirty="0"/>
              <a:t>5.13</a:t>
            </a:r>
            <a:r>
              <a:rPr lang="zh-CN" altLang="zh-CN" dirty="0"/>
              <a:t>】 利用</a:t>
            </a:r>
            <a:r>
              <a:rPr lang="zh-CN" altLang="zh-CN" dirty="0">
                <a:hlinkClick r:id="rId2" action="ppaction://hlinkfile"/>
              </a:rPr>
              <a:t>泛型设计一个简单的绩点计算器。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运行结果如图</a:t>
            </a:r>
            <a:r>
              <a:rPr lang="en-US" altLang="zh-CN" dirty="0"/>
              <a:t>5.23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20482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918" y="2456306"/>
            <a:ext cx="2850881" cy="96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354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03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4979039" y="3384400"/>
            <a:ext cx="2197932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zh-CN" sz="2800" b="1" dirty="0" smtClean="0"/>
              <a:t>索</a:t>
            </a:r>
            <a:r>
              <a:rPr lang="en-US" altLang="zh-CN" sz="2800" b="1" dirty="0" smtClean="0"/>
              <a:t> </a:t>
            </a:r>
            <a:r>
              <a:rPr lang="zh-CN" altLang="zh-CN" sz="2800" b="1" dirty="0" smtClean="0"/>
              <a:t>引</a:t>
            </a:r>
            <a:r>
              <a:rPr lang="en-US" altLang="zh-CN" sz="2800" b="1" dirty="0" smtClean="0"/>
              <a:t> </a:t>
            </a:r>
            <a:r>
              <a:rPr lang="zh-CN" altLang="zh-CN" sz="2800" b="1" dirty="0" smtClean="0"/>
              <a:t>器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6803799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2635229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索引器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8316" y="1371600"/>
            <a:ext cx="977132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使用索引器的目的是为了能够像数组一样访问类中的集合对象。通过对对象元素的下标的索引，就可以访问指定的对象。索引器类似于属性，使用</a:t>
            </a:r>
            <a:r>
              <a:rPr lang="en-US" altLang="zh-CN" baseline="-25000" dirty="0"/>
              <a:t> </a:t>
            </a:r>
            <a:r>
              <a:rPr lang="en-US" altLang="zh-CN" dirty="0"/>
              <a:t>get</a:t>
            </a:r>
            <a:r>
              <a:rPr lang="en-US" altLang="zh-CN" baseline="-25000" dirty="0"/>
              <a:t> </a:t>
            </a:r>
            <a:r>
              <a:rPr lang="zh-CN" altLang="zh-CN" dirty="0"/>
              <a:t>关键字和</a:t>
            </a:r>
            <a:r>
              <a:rPr lang="en-US" altLang="zh-CN" baseline="-25000" dirty="0"/>
              <a:t> </a:t>
            </a:r>
            <a:r>
              <a:rPr lang="en-US" altLang="zh-CN" dirty="0"/>
              <a:t>set</a:t>
            </a:r>
            <a:r>
              <a:rPr lang="en-US" altLang="zh-CN" baseline="-25000" dirty="0"/>
              <a:t> </a:t>
            </a:r>
            <a:r>
              <a:rPr lang="zh-CN" altLang="zh-CN" dirty="0"/>
              <a:t>关键字定义被索引元素的读写权限，它们之间不同的是索引器有索引参数。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【例</a:t>
            </a:r>
            <a:r>
              <a:rPr lang="en-US" altLang="zh-CN" b="1" dirty="0"/>
              <a:t>5.3</a:t>
            </a:r>
            <a:r>
              <a:rPr lang="zh-CN" altLang="zh-CN" dirty="0"/>
              <a:t>】 </a:t>
            </a:r>
            <a:r>
              <a:rPr lang="zh-CN" altLang="zh-CN" dirty="0">
                <a:hlinkClick r:id="rId2" action="ppaction://hlinkfile"/>
              </a:rPr>
              <a:t>索引器示例</a:t>
            </a:r>
            <a:r>
              <a:rPr lang="zh-CN" altLang="zh-CN" dirty="0" smtClean="0">
                <a:hlinkClick r:id="rId2" action="ppaction://hlinkfile"/>
              </a:rPr>
              <a:t>。</a:t>
            </a:r>
            <a:endParaRPr lang="en-US" altLang="zh-CN" dirty="0" smtClean="0"/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运行结果如图</a:t>
            </a:r>
            <a:r>
              <a:rPr lang="en-US" altLang="zh-CN" dirty="0"/>
              <a:t>5.3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3074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501" y="3637115"/>
            <a:ext cx="4075183" cy="307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591463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2635229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索引器</a:t>
            </a:r>
          </a:p>
        </p:txBody>
      </p:sp>
      <p:sp>
        <p:nvSpPr>
          <p:cNvPr id="3" name="矩形 2"/>
          <p:cNvSpPr/>
          <p:nvPr/>
        </p:nvSpPr>
        <p:spPr>
          <a:xfrm>
            <a:off x="1399953" y="128766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【例</a:t>
            </a:r>
            <a:r>
              <a:rPr lang="en-US" altLang="zh-CN" b="1" dirty="0"/>
              <a:t>5.4</a:t>
            </a:r>
            <a:r>
              <a:rPr lang="zh-CN" altLang="zh-CN" dirty="0"/>
              <a:t>】 包含</a:t>
            </a:r>
            <a:r>
              <a:rPr lang="zh-CN" altLang="zh-CN" dirty="0">
                <a:hlinkClick r:id="rId2" action="ppaction://hlinkfile"/>
              </a:rPr>
              <a:t>计算和控制代码的索引器。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运行结果如图</a:t>
            </a:r>
            <a:r>
              <a:rPr lang="en-US" altLang="zh-CN" dirty="0"/>
              <a:t>5.4</a:t>
            </a:r>
            <a:r>
              <a:rPr lang="zh-CN" altLang="zh-CN" dirty="0"/>
              <a:t>所示。</a:t>
            </a:r>
          </a:p>
        </p:txBody>
      </p:sp>
      <p:pic>
        <p:nvPicPr>
          <p:cNvPr id="4098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01" y="2306057"/>
            <a:ext cx="700696" cy="2489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56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AD49515-C54E-40A8-934E-0FE6E8DEECDE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DmNqko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5japKJGX/Cx0DAAA2DAAAJwAAAHVuaXZlcnNhbC9mbGFzaF9wdWJsaXNoaW5nX3NldHRpbmdzLnhtbNVW3W7aMBS+5yksT70sabt261CgqgpoVVtAhWnrVWViQ6z6J4ttKL3a0+zB9iQ7joGC2nXpD9ImFBEfn/OdX39xfHQrBZqw3HCt6ni3uoMRU4mmXI3r+MugvX2IkbFEUSK0YnWsNEZHjUqcuaHgJu0za0HVIIBRppbZOk6tzWpRNJ1Oq9xkud/VwlnAN9VEyyjLmWHKsjzKBJnBn51lzOA5QgkAeKRWc7NGpYJQHJAuNHWCIU4hcsV9UkS0BTEpjoLakCQ341w7RU+00DnKx8M6fnd47H8LnQDV5JIpXxPTAKEX2xqhlPsoiOjzO4ZSxscphLu3j9GUU5sWr5HXj6OHKAV2SJ14lBMNNVB2Di+ZJZRYEpbBn2W31iwEQURnikieDGAH+fzruDm4/nzVa12en3bOrgfd7vngtBeCKGyidZw4WncUQ0Da5Qlb+omJtSRJIW6wGRFhWBytihZqI63WgvNrNNQCal9YwRjJIaMdItlKN/o3XLVBcxejESQiZnV8nHMiMOKWCJ4sjY0bGstt0fX2qiYCLBhPhi76+N59qE6Sktyw1bAWO8bXPGl81U5QNNMOCX7DkNUI8ncS3lKGVpuDRrmWhRTGxyIjOHiccDZl9Kio6RzwT46uwIV0YAmzmglmg4fvjt+hIRvpHHAZmcBkg5ybgF99FnBGjLkHJYsYt/rnp83W9Wmn2fq25RMkdEJU8kxwaDiTmd0IPpkhpe3CDsqREGdY0RTKabFXJrfqy9tguHQitPmtm7ECvcGWbMbLcxrz1whKu03JpDiI/nAV0HAEObQkYMJGAnTBlWNlAROikFZihkgCtGb8sZ5w7QxIwgEO0OblEQZ7xFWxGgO1gcecsrwU5M7u3vv9gw8fDz/VqtGvHz+3nzSaE35PEO8uMP7Jk5S/pP2HbBhHnqUfJ22bu3+Ts69a/TJl7XTLaHXPymhdho9Cb+WDUCoEIJFxOBRAI4JLbhl9y5F4QVtf9S0OM7GZtm4w59eM8n+Tclgtr3Vr97g4evSi6XckV1xCITyFLW+njYP9HbgZPrpVqQDa+l2/UfkNUEsDBBQAAgAIADmNqkqJxK+4sgIAAFUKAAAhAAAAdW5pdmVyc2FsL2ZsYXNoX3NraW5fc2V0dGluZ3MueG1slVZtb9sgEP6+XxFl3+vuNZ1EI7VpJlXq1mqt+h3bFxsFgwU4Xf79OMAxTuzGy6lSeO55uOO4IyV6y8Tyw2xGMsmlegZjmCg0Ii02Y/n1PG2MkeIik8KAMBdCqory+fLjT/chiWOeU8kdqKmaDc2gC7NwnymSEOPbAm1MkMmqpmL/IAt5kdJsWyjZiPxsauW+BsWZ2Frm5Y/Faj0agDNt7g1UvZzWV2jTJLUCrQFT+r5GO6viNAXeRrp0n4maLtT7pz+S7ZhmxsluPqGNyWpaQL/IVzdo43xhd+/fygLtfYGBv8ZSv3xGG6VyugfV3/zuK9qoQtZN/T89UitZYEH7mvcv8aDhkuZ2/DCrS7SzAjwQBjp7C6E87qx3ESl8jeee4LgqyZ+wrkcPAl56ymG5oVwDSdqld+pSvj02xg7IgRBDHenJZv1EGw1Lo5rA6rCO9wfemMgjUgA6xqvkTQUrn3BE7OMdf7W6dW9FnN8BixJUsAtglGEHdszftq4nzAjsmM+c5fAo+P6EfuzxmvaOb2m4zaj8XturvvWCoHbZ1qtdtV6M9ICTq6PQAWg5lcxhqTGdF1YB3hpJHOZTSk5yIoLuWEENk+IX8tK9O4wmyZEjtNpwYxHDDIehfnM52lc6vi+3ntCO/lehO5xfz4x9xK/n1BialZX9VdLzWdDZKbGFmSfDCnwmLR3UvdjISONij4kqqragXqTkU8MIaUBP3V760RqjkySqAUmGq0zCJkPlF02VglrbW2PQtk0f87ySFSW3f+aVwRvkfcGI0ytNabcTlB26MgJCCwBVWdn2rF94T9VwwzjsoJ38CHAHHjsZ0bZHx9rtxjzAxsQNF5BJHRkeiq5TYl7fMSB4tXkNK7xnQtcbmmp3tN7gn3uW29cMmy8meSA0U29r6z8togXx38l/UEsDBBQAAgAIADmNqkpGdqD88gIAAEcLAAAmAAAAdW5pdmVyc2FsL2h0bWxfcHVibGlzaGluZ19zZXR0aW5ncy54bWzNVt1O2zAUvu9TWJ64pAHGNlalRYiCQGO0op02rtBp7DYWjp3ZTku52tPswfYkO47b0grWBUSnqYoaH5/znT+fL44P7zJJxtxYoVWT7tZ3KOEq0UyoUZN+6Z9uH1BiHSgGUivepEpTctiqxXkxkMKmPe4cqlqCMMo2ctekqXN5I4omk0ld2Nz4XS0Lh/i2nugsyg23XDluolzCFP/cNOeWzhAqAOCTaTUza9VqhMQB6bNmheREMIxcCZ8UyDOXSRoFrQEktyOjC8WOtdSGmNGgSd8cHPnfXCcgtUXGlS+JbaHQi10DGBM+CJA9cc9JysUoxWj39imZCObS8jXy+nH0GKXEDpmDRznWWALlZvAZd8DAQVgGf47fOTsXBBGbKshE0scd4tNv0nb/5uy6e3J1cX756abf6Vz0z7shiNImWsWJo1VHMQakC5PwhZ8YnIMkxbjRZgjS8jhaFs3VhlqtBOfXZKAllr60omSIkcppkx4ZAZIS4UCKZLHrwIy4OxUSc/C2u/WhcvQBMOSbpGAsX3Y037G+iknrqy4kI1NdECluOXGaYEZFhm8pJ8vlJkOjs1IqwTpipWCcjAWfcHZYVmkG+CdH1+giK9ASD18uuQsevhfingz4UBvE5TDGo4pyYQN+/VnAOVj7AArzGLd6F+ftk5vzy/bJty2fILAxqOSZ4NhCnuVuI/gwJUq7uR2WI4HC8rIpTLByr0pu9Ze3wYqskKHNr92MJegNtmQzXp7TmL9GUNltCuNyEP1wldA4ggJbEjBxI8FxF6rgVQETUEQrOSWQIFFZP9ZjoQuLkjDAAdq+PMJgT4QqVyP8cqBHw7ipBLmzu/d2/937DwcfG/Xo14+f22uNZhTeleDdBQ4/XkviCyJ/zIZx5LnzaRp2pvhXLHx90qtSqMtOFa3OpypaV4Hmu0sUXykEpIVROOZIDFJkwnH2mk1+QaPWfy9DG1+pURvMYu1x+3+TCKvF9WjlPhRHT17Yaihfvfy2ar8BUEsDBBQAAgAIADmNqkpF+P6SmAEAAB8GAAAfAAAAdW5pdmVyc2FsL2h0bWxfc2tpbl9zZXR0aW5ncy5qc42UTW/CMAyG7/yKKrtOiH122w0NJk3iMGncph3SYkpFmlRJ2tEh/vvq8NEmTQfxhb48fR27sreDoD4kJsFLsDW/zfOH/Ww0QE3LAq5tnfXoGepEsXQB8zQDlnIgDlIeXz3Ju4bwGRNuTKPqE21Vy48I/GdJmWrjucdCejTl0Uqf4Y8H3PjAX6u0Q1n7klp9jgqtBR/GgmvgesiFzKhhyNWbOe0KHViUIM+gSxqDZRqa00c2jg8hRpuLRZZTXs1EIoYRjdeJFAVf9OVfVTnI+ouv98DoOXydWnYsVfpdQ+Ymnj5h9JO5BKXgkPdxiuGFGY2AtXxH5vyDWsbdghy6TFWqj/T4BqNN5zSBTpeexhg2xmuvTjdDjC6nYaP3xN0thkUwWoHsWE3uMSxQ5EV+wQfMpUiwIx202/MTygRdpDw5pB5heDm8LNr2da8p1Fx/QqwREs4IrTwTmfVtjgvGXnsHVzlZZ76ZZz6R+8T+ZeWKzRay7qPdRYLPXwGhWtN4ldX7oV6OdSOoXIOcC8HqAr7PXdXNNdj9AVBLAwQUAAIACAA5japK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A5japKDNK2rG4AAABuAAAAHAAAAHVuaXZlcnNhbC9sb2NhbF9zZXR0aW5ncy54bWyzsa/IzVEoSy0qzszPs1Uy1DNQUkjNS85PycxLt1UKDXHTtVBSKC5JzEtJzMnPS7VVystXUrC347LJyU9OzAlOLSkBKixWKMhJrEwtCknNBTJKUv0Sc4Eqn7aueNm8QkFX4cn+dc+m7FTSt+MCAF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A5japKNdvZrWgBAADzAgAAKQAAAHVuaXZlcnNhbC9za2luX2N1c3RvbWl6YXRpb25fc2V0dGluZ3MueG1sjVLbahsxEH3PV4j8gCWNbgtbg67FkIdCE/K89aphiaMtK4WEoo+vNq1x3Lq0mqeZc+YMMzp9fpySfc5lfpq+D2Wa0+dYypQe8vYKoX4/H+bl0xJzLHlzqtxPaZxfdunrvNZaNZchjcMy2hXNW4zC20NKauVUy5hhFEnmqVfIeW4b1oHrwDbMUWL7zW8SP3WXuI+pXFbtN2fonw27lONSdmmMr1s4Z7+Hzjf4uAzj1Hh5K9ga9Ti1OrYGYoRL7ivVACCQ5Y44XKXspCbIY8YxVKMoUECEc9KJSiTl0LLQiabCfCcQk4xRV6mnrRtpbRy1VUJHiG7TvOpsDcFIjBEhBJirXEAwGDU2NA0Naj0gODAgqjaaKEDBBhNY9c4Ly5GiXmBcmTGA8em4p+3en+tU/e91juf8h+DFL7iIrt7aXDBXv39elka+jU/fDkOJ6MuQ4278cB3ubm6uf3nyzb9HxmrUtvFfff0DUEsDBBQAAgAIADmNqkrRO6BVfQEAAGUXAAAXAAAAdW5pdmVyc2FsL3VuaXZlcnNhbC5wbmfrDPBz5+WS4mJgYOD19HAJYmBg6WFgYM7nYAOK7Fd05AVSjMVB7k4M687JvARyWNIdfR0ZGDb2c/9JZAXyOQs8IosZGPgOgzDj8fwVKQwMYr88XRxDKuLe3jZctTpAwi3wuf0+E7MwpSWcSwSDft7jfHJv90HBI18Prvr3mMXMQrZ+2/vfG9e93qhz+vbbMmagmQ+4a3+dz3BczPn3rr/BrW1vvyQDBRn23c9wnr+3+eLjjxa1HED+gdIety98buuvv/7CCJK/bhx10eRfsLU1E5BTYLtY1PezzXw5kNSOeRe7lm1mBitSlQCJCDQJgniKo5xRzihnlDPKGeWMckY5o5xRzihnlDPKGeWMckY5o5xRzihnlDPKGRYcw7Ofa6pAjAdVbtqzrpXa2sLHin/vQxorfvx/W651LQN0kNnkG59b8vfff78ogkTu529ZeL6u6eKNzz9tpqVa/gUNRTe8N466kOG037qvPj5oxSfV7wxJIKWern4u65wSmgBQSwMEFAACAAgAOY2qSiGCv4RKAAAAawAAABsAAAB1bml2ZXJzYWwvdW5pdmVyc2FsLnBuZy54bWyzsa/IzVEoSy0qzszPs1Uy1DNQsrfj5bIpKEoty0wtV6gAigEFIUBJoRLINUJwyzNTSjJAKkwMEIIZqZnpGSW2ShampnBBfaCZAFBLAQIAABQAAgAIADmNqkoVDq0oZAQAAAcRAAAdAAAAAAAAAAEAAAAAAAAAAAB1bml2ZXJzYWwvY29tbW9uX21lc3NhZ2VzLmxuZ1BLAQIAABQAAgAIADmNqkokZf8LHQMAADYMAAAnAAAAAAAAAAEAAAAAAJ8EAAB1bml2ZXJzYWwvZmxhc2hfcHVibGlzaGluZ19zZXR0aW5ncy54bWxQSwECAAAUAAIACAA5japKicSvuLICAABVCgAAIQAAAAAAAAABAAAAAAABCAAAdW5pdmVyc2FsL2ZsYXNoX3NraW5fc2V0dGluZ3MueG1sUEsBAgAAFAACAAgAOY2qSkZ2oPzyAgAARwsAACYAAAAAAAAAAQAAAAAA8goAAHVuaXZlcnNhbC9odG1sX3B1Ymxpc2hpbmdfc2V0dGluZ3MueG1sUEsBAgAAFAACAAgAOY2qSkX4/pKYAQAAHwYAAB8AAAAAAAAAAQAAAAAAKA4AAHVuaXZlcnNhbC9odG1sX3NraW5fc2V0dGluZ3MuanNQSwECAAAUAAIACAA5japKPTwv0cEAAADlAQAAGgAAAAAAAAABAAAAAAD9DwAAdW5pdmVyc2FsL2kxOG5fcHJlc2V0cy54bWxQSwECAAAUAAIACAA5japKDNK2rG4AAABuAAAAHAAAAAAAAAABAAAAAAD2EAAAdW5pdmVyc2FsL2xvY2FsX3NldHRpbmdzLnhtbFBLAQIAABQAAgAIAESUV0cjtE77+wIAALAIAAAUAAAAAAAAAAEAAAAAAJ4RAAB1bml2ZXJzYWwvcGxheWVyLnhtbFBLAQIAABQAAgAIADmNqko129mtaAEAAPMCAAApAAAAAAAAAAEAAAAAAMsUAAB1bml2ZXJzYWwvc2tpbl9jdXN0b21pemF0aW9uX3NldHRpbmdzLnhtbFBLAQIAABQAAgAIADmNqkrRO6BVfQEAAGUXAAAXAAAAAAAAAAAAAAAAAHoWAAB1bml2ZXJzYWwvdW5pdmVyc2FsLnBuZ1BLAQIAABQAAgAIADmNqkohgr+ESgAAAGsAAAAbAAAAAAAAAAEAAAAAACwYAAB1bml2ZXJzYWwvdW5pdmVyc2FsLnBuZy54bWxQSwUGAAAAAAsACwBJAwAArxgAAAAA"/>
  <p:tag name="ISPRING_PRESENTATION_TITLE" val="木纹小清新通用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​​">
  <a:themeElements>
    <a:clrScheme name="自定义 76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6382"/>
      </a:accent1>
      <a:accent2>
        <a:srgbClr val="1F8A70"/>
      </a:accent2>
      <a:accent3>
        <a:srgbClr val="BEDB39"/>
      </a:accent3>
      <a:accent4>
        <a:srgbClr val="FFE11A"/>
      </a:accent4>
      <a:accent5>
        <a:srgbClr val="FD7400"/>
      </a:accent5>
      <a:accent6>
        <a:srgbClr val="977B2D"/>
      </a:accent6>
      <a:hlink>
        <a:srgbClr val="C00000"/>
      </a:hlink>
      <a:folHlink>
        <a:srgbClr val="00B0F0"/>
      </a:folHlink>
    </a:clrScheme>
    <a:fontScheme name="temp">
      <a:majorFont>
        <a:latin typeface="Arial"/>
        <a:ea typeface="方正启体简体"/>
        <a:cs typeface=""/>
      </a:majorFont>
      <a:minorFont>
        <a:latin typeface="Arial"/>
        <a:ea typeface="方正启体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3245</Words>
  <Application>Microsoft Office PowerPoint</Application>
  <PresentationFormat>自定义</PresentationFormat>
  <Paragraphs>448</Paragraphs>
  <Slides>61</Slides>
  <Notes>18</Notes>
  <HiddenSlides>0</HiddenSlides>
  <MMClips>5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3" baseType="lpstr"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木纹小清新通用模板</dc:title>
  <dc:creator>李佳宇</dc:creator>
  <cp:lastModifiedBy>User</cp:lastModifiedBy>
  <cp:revision>424</cp:revision>
  <dcterms:created xsi:type="dcterms:W3CDTF">2017-05-12T01:42:55Z</dcterms:created>
  <dcterms:modified xsi:type="dcterms:W3CDTF">2018-04-04T07:25:46Z</dcterms:modified>
</cp:coreProperties>
</file>